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33"/>
  </p:notesMasterIdLst>
  <p:sldIdLst>
    <p:sldId id="376" r:id="rId2"/>
    <p:sldId id="399" r:id="rId3"/>
    <p:sldId id="341" r:id="rId4"/>
    <p:sldId id="400" r:id="rId5"/>
    <p:sldId id="377" r:id="rId6"/>
    <p:sldId id="379" r:id="rId7"/>
    <p:sldId id="378" r:id="rId8"/>
    <p:sldId id="380" r:id="rId9"/>
    <p:sldId id="384" r:id="rId10"/>
    <p:sldId id="409" r:id="rId11"/>
    <p:sldId id="413" r:id="rId12"/>
    <p:sldId id="386" r:id="rId13"/>
    <p:sldId id="387" r:id="rId14"/>
    <p:sldId id="410" r:id="rId15"/>
    <p:sldId id="411" r:id="rId16"/>
    <p:sldId id="412" r:id="rId17"/>
    <p:sldId id="414" r:id="rId18"/>
    <p:sldId id="418" r:id="rId19"/>
    <p:sldId id="416" r:id="rId20"/>
    <p:sldId id="417" r:id="rId21"/>
    <p:sldId id="388" r:id="rId22"/>
    <p:sldId id="419" r:id="rId23"/>
    <p:sldId id="422" r:id="rId24"/>
    <p:sldId id="420" r:id="rId25"/>
    <p:sldId id="421" r:id="rId26"/>
    <p:sldId id="415" r:id="rId27"/>
    <p:sldId id="406" r:id="rId28"/>
    <p:sldId id="424" r:id="rId29"/>
    <p:sldId id="425" r:id="rId30"/>
    <p:sldId id="423" r:id="rId31"/>
    <p:sldId id="32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9" autoAdjust="0"/>
    <p:restoredTop sz="87941" autoAdjust="0"/>
  </p:normalViewPr>
  <p:slideViewPr>
    <p:cSldViewPr snapToGrid="0">
      <p:cViewPr varScale="1">
        <p:scale>
          <a:sx n="115" d="100"/>
          <a:sy n="115" d="100"/>
        </p:scale>
        <p:origin x="774" y="10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F3E018-B234-49C9-8FD3-1F258D03300D}" type="doc">
      <dgm:prSet loTypeId="urn:microsoft.com/office/officeart/2005/8/layout/hProcess11" loCatId="process" qsTypeId="urn:microsoft.com/office/officeart/2005/8/quickstyle/simple1" qsCatId="simple" csTypeId="urn:microsoft.com/office/officeart/2005/8/colors/accent2_2" csCatId="accent2" phldr="1"/>
      <dgm:spPr/>
      <dgm:t>
        <a:bodyPr/>
        <a:lstStyle/>
        <a:p>
          <a:endParaRPr lang="zh-CN" altLang="en-US"/>
        </a:p>
      </dgm:t>
    </dgm:pt>
    <dgm:pt modelId="{0C898724-92B5-4F38-9478-93FC377A7F2F}">
      <dgm:prSet custT="1"/>
      <dgm:spPr/>
      <dgm:t>
        <a:bodyPr/>
        <a:lstStyle/>
        <a:p>
          <a:r>
            <a:rPr lang="zh-CN" altLang="en-US" sz="2400" dirty="0"/>
            <a:t>全连接</a:t>
          </a:r>
          <a:endParaRPr lang="en-US" altLang="zh-CN" sz="2400" dirty="0"/>
        </a:p>
        <a:p>
          <a:r>
            <a:rPr lang="zh-CN" altLang="en-US" sz="2400" dirty="0"/>
            <a:t>前馈网络</a:t>
          </a:r>
        </a:p>
      </dgm:t>
    </dgm:pt>
    <dgm:pt modelId="{F1A23330-EE16-44D1-BDA7-E2C0D7557C72}" type="parTrans" cxnId="{F47CD0BA-5842-4067-9ACC-B3FD68B87450}">
      <dgm:prSet/>
      <dgm:spPr/>
      <dgm:t>
        <a:bodyPr/>
        <a:lstStyle/>
        <a:p>
          <a:endParaRPr lang="zh-CN" altLang="en-US" sz="1400"/>
        </a:p>
      </dgm:t>
    </dgm:pt>
    <dgm:pt modelId="{C593E380-3705-4D48-8155-E9CB207B6821}" type="sibTrans" cxnId="{F47CD0BA-5842-4067-9ACC-B3FD68B87450}">
      <dgm:prSet/>
      <dgm:spPr/>
      <dgm:t>
        <a:bodyPr/>
        <a:lstStyle/>
        <a:p>
          <a:endParaRPr lang="zh-CN" altLang="en-US" sz="1400"/>
        </a:p>
      </dgm:t>
    </dgm:pt>
    <dgm:pt modelId="{F4F4E43A-6DD5-4375-96B0-EE3BFC636184}">
      <dgm:prSet custT="1"/>
      <dgm:spPr/>
      <dgm:t>
        <a:bodyPr/>
        <a:lstStyle/>
        <a:p>
          <a:r>
            <a:rPr lang="zh-CN" altLang="en-US" sz="2400" dirty="0"/>
            <a:t>循环网络</a:t>
          </a:r>
        </a:p>
      </dgm:t>
    </dgm:pt>
    <dgm:pt modelId="{902D7F6F-2BA6-4F29-9917-FBC3BC6BA706}" type="parTrans" cxnId="{8E6047D2-BA21-46D8-984D-0515B6F48CE0}">
      <dgm:prSet/>
      <dgm:spPr/>
      <dgm:t>
        <a:bodyPr/>
        <a:lstStyle/>
        <a:p>
          <a:endParaRPr lang="zh-CN" altLang="en-US" sz="1400"/>
        </a:p>
      </dgm:t>
    </dgm:pt>
    <dgm:pt modelId="{AE0A00AA-67A3-4CAC-9ACD-CCE9F0D06703}" type="sibTrans" cxnId="{8E6047D2-BA21-46D8-984D-0515B6F48CE0}">
      <dgm:prSet/>
      <dgm:spPr/>
      <dgm:t>
        <a:bodyPr/>
        <a:lstStyle/>
        <a:p>
          <a:endParaRPr lang="zh-CN" altLang="en-US" sz="1400"/>
        </a:p>
      </dgm:t>
    </dgm:pt>
    <dgm:pt modelId="{903A91B3-04FF-46DD-BA92-9E2D50B97074}">
      <dgm:prSet custT="1"/>
      <dgm:spPr/>
      <dgm:t>
        <a:bodyPr/>
        <a:lstStyle/>
        <a:p>
          <a:r>
            <a:rPr lang="zh-CN" altLang="en-US" sz="2400" dirty="0"/>
            <a:t>图网络</a:t>
          </a:r>
        </a:p>
      </dgm:t>
    </dgm:pt>
    <dgm:pt modelId="{3EBBFD16-D762-4103-AAF4-A79FFD461AB6}" type="parTrans" cxnId="{18804C76-3DE2-4BB5-B774-716654EFD9A9}">
      <dgm:prSet/>
      <dgm:spPr/>
      <dgm:t>
        <a:bodyPr/>
        <a:lstStyle/>
        <a:p>
          <a:endParaRPr lang="zh-CN" altLang="en-US" sz="1400"/>
        </a:p>
      </dgm:t>
    </dgm:pt>
    <dgm:pt modelId="{98D86886-75D2-40E6-8FCD-28EF03657E08}" type="sibTrans" cxnId="{18804C76-3DE2-4BB5-B774-716654EFD9A9}">
      <dgm:prSet/>
      <dgm:spPr/>
      <dgm:t>
        <a:bodyPr/>
        <a:lstStyle/>
        <a:p>
          <a:endParaRPr lang="zh-CN" altLang="en-US" sz="1400"/>
        </a:p>
      </dgm:t>
    </dgm:pt>
    <dgm:pt modelId="{219F7FFA-6E8B-42EE-8093-7A5E3610D65D}">
      <dgm:prSet custT="1"/>
      <dgm:spPr/>
      <dgm:t>
        <a:bodyPr/>
        <a:lstStyle/>
        <a:p>
          <a:r>
            <a:rPr lang="zh-CN" altLang="en-US" sz="2400" dirty="0"/>
            <a:t>卷积网络</a:t>
          </a:r>
        </a:p>
      </dgm:t>
    </dgm:pt>
    <dgm:pt modelId="{0E9DF51D-9C90-4E20-85F4-1D9AD54FA4FB}" type="parTrans" cxnId="{C0C60CF1-3C69-4E58-AB18-05BE98F4A35B}">
      <dgm:prSet/>
      <dgm:spPr/>
      <dgm:t>
        <a:bodyPr/>
        <a:lstStyle/>
        <a:p>
          <a:endParaRPr lang="zh-CN" altLang="en-US" sz="1400"/>
        </a:p>
      </dgm:t>
    </dgm:pt>
    <dgm:pt modelId="{4E8A18C1-3673-4D51-A80D-61F3CBCC5E81}" type="sibTrans" cxnId="{C0C60CF1-3C69-4E58-AB18-05BE98F4A35B}">
      <dgm:prSet/>
      <dgm:spPr/>
      <dgm:t>
        <a:bodyPr/>
        <a:lstStyle/>
        <a:p>
          <a:endParaRPr lang="zh-CN" altLang="en-US" sz="1400"/>
        </a:p>
      </dgm:t>
    </dgm:pt>
    <dgm:pt modelId="{F46326E8-2461-4339-BC6C-9246E5F949CF}" type="pres">
      <dgm:prSet presAssocID="{71F3E018-B234-49C9-8FD3-1F258D03300D}" presName="Name0" presStyleCnt="0">
        <dgm:presLayoutVars>
          <dgm:dir/>
          <dgm:resizeHandles val="exact"/>
        </dgm:presLayoutVars>
      </dgm:prSet>
      <dgm:spPr/>
      <dgm:t>
        <a:bodyPr/>
        <a:lstStyle/>
        <a:p>
          <a:endParaRPr lang="zh-CN" altLang="en-US"/>
        </a:p>
      </dgm:t>
    </dgm:pt>
    <dgm:pt modelId="{8733D414-9B7B-4724-9DA1-8289013229CF}" type="pres">
      <dgm:prSet presAssocID="{71F3E018-B234-49C9-8FD3-1F258D03300D}" presName="arrow" presStyleLbl="bgShp" presStyleIdx="0" presStyleCnt="1"/>
      <dgm:spPr/>
    </dgm:pt>
    <dgm:pt modelId="{B8A9368C-02A6-43AD-B0BF-C6C757CD45F8}" type="pres">
      <dgm:prSet presAssocID="{71F3E018-B234-49C9-8FD3-1F258D03300D}" presName="points" presStyleCnt="0"/>
      <dgm:spPr/>
    </dgm:pt>
    <dgm:pt modelId="{31657902-A01C-46BE-B0E6-64E260155DEF}" type="pres">
      <dgm:prSet presAssocID="{0C898724-92B5-4F38-9478-93FC377A7F2F}" presName="compositeA" presStyleCnt="0"/>
      <dgm:spPr/>
    </dgm:pt>
    <dgm:pt modelId="{7BCFBA8A-C17F-4BBB-A097-A67DCF8A66F2}" type="pres">
      <dgm:prSet presAssocID="{0C898724-92B5-4F38-9478-93FC377A7F2F}" presName="textA" presStyleLbl="revTx" presStyleIdx="0" presStyleCnt="4">
        <dgm:presLayoutVars>
          <dgm:bulletEnabled val="1"/>
        </dgm:presLayoutVars>
      </dgm:prSet>
      <dgm:spPr/>
      <dgm:t>
        <a:bodyPr/>
        <a:lstStyle/>
        <a:p>
          <a:endParaRPr lang="zh-CN" altLang="en-US"/>
        </a:p>
      </dgm:t>
    </dgm:pt>
    <dgm:pt modelId="{24878A41-938B-4028-9688-9DCF7EAB6490}" type="pres">
      <dgm:prSet presAssocID="{0C898724-92B5-4F38-9478-93FC377A7F2F}" presName="circleA" presStyleLbl="node1" presStyleIdx="0" presStyleCnt="4"/>
      <dgm:spPr/>
    </dgm:pt>
    <dgm:pt modelId="{E594CACC-1A11-481F-B044-34F320B5A72B}" type="pres">
      <dgm:prSet presAssocID="{0C898724-92B5-4F38-9478-93FC377A7F2F}" presName="spaceA" presStyleCnt="0"/>
      <dgm:spPr/>
    </dgm:pt>
    <dgm:pt modelId="{A5619AD0-20D6-40B8-8DAF-8DBEA0625591}" type="pres">
      <dgm:prSet presAssocID="{C593E380-3705-4D48-8155-E9CB207B6821}" presName="space" presStyleCnt="0"/>
      <dgm:spPr/>
    </dgm:pt>
    <dgm:pt modelId="{4CCFFDFC-936D-42C3-B166-254C6C75D1F6}" type="pres">
      <dgm:prSet presAssocID="{219F7FFA-6E8B-42EE-8093-7A5E3610D65D}" presName="compositeB" presStyleCnt="0"/>
      <dgm:spPr/>
    </dgm:pt>
    <dgm:pt modelId="{93F54908-A81B-4C77-BFD8-607FC650E3DC}" type="pres">
      <dgm:prSet presAssocID="{219F7FFA-6E8B-42EE-8093-7A5E3610D65D}" presName="textB" presStyleLbl="revTx" presStyleIdx="1" presStyleCnt="4">
        <dgm:presLayoutVars>
          <dgm:bulletEnabled val="1"/>
        </dgm:presLayoutVars>
      </dgm:prSet>
      <dgm:spPr/>
      <dgm:t>
        <a:bodyPr/>
        <a:lstStyle/>
        <a:p>
          <a:endParaRPr lang="zh-CN" altLang="en-US"/>
        </a:p>
      </dgm:t>
    </dgm:pt>
    <dgm:pt modelId="{A7A697FF-A449-4117-867B-65F2E4BD9556}" type="pres">
      <dgm:prSet presAssocID="{219F7FFA-6E8B-42EE-8093-7A5E3610D65D}" presName="circleB" presStyleLbl="node1" presStyleIdx="1" presStyleCnt="4"/>
      <dgm:spPr/>
    </dgm:pt>
    <dgm:pt modelId="{31CEC11E-36D6-4786-9604-D44A50318434}" type="pres">
      <dgm:prSet presAssocID="{219F7FFA-6E8B-42EE-8093-7A5E3610D65D}" presName="spaceB" presStyleCnt="0"/>
      <dgm:spPr/>
    </dgm:pt>
    <dgm:pt modelId="{9D690184-512F-47A8-8AA2-E72FC63FEF0E}" type="pres">
      <dgm:prSet presAssocID="{4E8A18C1-3673-4D51-A80D-61F3CBCC5E81}" presName="space" presStyleCnt="0"/>
      <dgm:spPr/>
    </dgm:pt>
    <dgm:pt modelId="{CA9A5BCE-CE4F-4259-B065-489950DBE038}" type="pres">
      <dgm:prSet presAssocID="{F4F4E43A-6DD5-4375-96B0-EE3BFC636184}" presName="compositeA" presStyleCnt="0"/>
      <dgm:spPr/>
    </dgm:pt>
    <dgm:pt modelId="{37BFBCDC-1CB1-4E3F-9F16-2BC5AAD0CB2E}" type="pres">
      <dgm:prSet presAssocID="{F4F4E43A-6DD5-4375-96B0-EE3BFC636184}" presName="textA" presStyleLbl="revTx" presStyleIdx="2" presStyleCnt="4">
        <dgm:presLayoutVars>
          <dgm:bulletEnabled val="1"/>
        </dgm:presLayoutVars>
      </dgm:prSet>
      <dgm:spPr/>
      <dgm:t>
        <a:bodyPr/>
        <a:lstStyle/>
        <a:p>
          <a:endParaRPr lang="zh-CN" altLang="en-US"/>
        </a:p>
      </dgm:t>
    </dgm:pt>
    <dgm:pt modelId="{1FF7417B-9005-4D51-A759-B8F2598AEF19}" type="pres">
      <dgm:prSet presAssocID="{F4F4E43A-6DD5-4375-96B0-EE3BFC636184}" presName="circleA" presStyleLbl="node1" presStyleIdx="2" presStyleCnt="4"/>
      <dgm:spPr/>
    </dgm:pt>
    <dgm:pt modelId="{0CB1FC53-C550-47FD-9623-F1C09E0BF2DA}" type="pres">
      <dgm:prSet presAssocID="{F4F4E43A-6DD5-4375-96B0-EE3BFC636184}" presName="spaceA" presStyleCnt="0"/>
      <dgm:spPr/>
    </dgm:pt>
    <dgm:pt modelId="{F8AD57E3-23F3-4876-A0FC-AD18DA602D32}" type="pres">
      <dgm:prSet presAssocID="{AE0A00AA-67A3-4CAC-9ACD-CCE9F0D06703}" presName="space" presStyleCnt="0"/>
      <dgm:spPr/>
    </dgm:pt>
    <dgm:pt modelId="{F3AB1DBA-4B14-495E-97D9-59DE8EF1909D}" type="pres">
      <dgm:prSet presAssocID="{903A91B3-04FF-46DD-BA92-9E2D50B97074}" presName="compositeB" presStyleCnt="0"/>
      <dgm:spPr/>
    </dgm:pt>
    <dgm:pt modelId="{180DD382-8DFA-4FD1-8BFB-EC816DA0CBDD}" type="pres">
      <dgm:prSet presAssocID="{903A91B3-04FF-46DD-BA92-9E2D50B97074}" presName="textB" presStyleLbl="revTx" presStyleIdx="3" presStyleCnt="4">
        <dgm:presLayoutVars>
          <dgm:bulletEnabled val="1"/>
        </dgm:presLayoutVars>
      </dgm:prSet>
      <dgm:spPr/>
      <dgm:t>
        <a:bodyPr/>
        <a:lstStyle/>
        <a:p>
          <a:endParaRPr lang="zh-CN" altLang="en-US"/>
        </a:p>
      </dgm:t>
    </dgm:pt>
    <dgm:pt modelId="{5CEE1223-3C18-4834-9B53-7231309D983C}" type="pres">
      <dgm:prSet presAssocID="{903A91B3-04FF-46DD-BA92-9E2D50B97074}" presName="circleB" presStyleLbl="node1" presStyleIdx="3" presStyleCnt="4"/>
      <dgm:spPr/>
    </dgm:pt>
    <dgm:pt modelId="{9A0386BD-310F-4DB4-9E4A-8BB035B0E7E1}" type="pres">
      <dgm:prSet presAssocID="{903A91B3-04FF-46DD-BA92-9E2D50B97074}" presName="spaceB" presStyleCnt="0"/>
      <dgm:spPr/>
    </dgm:pt>
  </dgm:ptLst>
  <dgm:cxnLst>
    <dgm:cxn modelId="{C0C60CF1-3C69-4E58-AB18-05BE98F4A35B}" srcId="{71F3E018-B234-49C9-8FD3-1F258D03300D}" destId="{219F7FFA-6E8B-42EE-8093-7A5E3610D65D}" srcOrd="1" destOrd="0" parTransId="{0E9DF51D-9C90-4E20-85F4-1D9AD54FA4FB}" sibTransId="{4E8A18C1-3673-4D51-A80D-61F3CBCC5E81}"/>
    <dgm:cxn modelId="{1E08652B-AD41-4957-8236-CFA1CA66B4DC}" type="presOf" srcId="{903A91B3-04FF-46DD-BA92-9E2D50B97074}" destId="{180DD382-8DFA-4FD1-8BFB-EC816DA0CBDD}" srcOrd="0" destOrd="0" presId="urn:microsoft.com/office/officeart/2005/8/layout/hProcess11"/>
    <dgm:cxn modelId="{1925266C-4A7E-429B-8235-0D0E764D6B97}" type="presOf" srcId="{F4F4E43A-6DD5-4375-96B0-EE3BFC636184}" destId="{37BFBCDC-1CB1-4E3F-9F16-2BC5AAD0CB2E}" srcOrd="0" destOrd="0" presId="urn:microsoft.com/office/officeart/2005/8/layout/hProcess11"/>
    <dgm:cxn modelId="{8E6047D2-BA21-46D8-984D-0515B6F48CE0}" srcId="{71F3E018-B234-49C9-8FD3-1F258D03300D}" destId="{F4F4E43A-6DD5-4375-96B0-EE3BFC636184}" srcOrd="2" destOrd="0" parTransId="{902D7F6F-2BA6-4F29-9917-FBC3BC6BA706}" sibTransId="{AE0A00AA-67A3-4CAC-9ACD-CCE9F0D06703}"/>
    <dgm:cxn modelId="{F47CD0BA-5842-4067-9ACC-B3FD68B87450}" srcId="{71F3E018-B234-49C9-8FD3-1F258D03300D}" destId="{0C898724-92B5-4F38-9478-93FC377A7F2F}" srcOrd="0" destOrd="0" parTransId="{F1A23330-EE16-44D1-BDA7-E2C0D7557C72}" sibTransId="{C593E380-3705-4D48-8155-E9CB207B6821}"/>
    <dgm:cxn modelId="{8E79C298-6F2A-4A35-9A1E-A0CD7283794C}" type="presOf" srcId="{0C898724-92B5-4F38-9478-93FC377A7F2F}" destId="{7BCFBA8A-C17F-4BBB-A097-A67DCF8A66F2}" srcOrd="0" destOrd="0" presId="urn:microsoft.com/office/officeart/2005/8/layout/hProcess11"/>
    <dgm:cxn modelId="{FD08C535-29BF-4747-BCCA-ECAF5396F4E6}" type="presOf" srcId="{219F7FFA-6E8B-42EE-8093-7A5E3610D65D}" destId="{93F54908-A81B-4C77-BFD8-607FC650E3DC}" srcOrd="0" destOrd="0" presId="urn:microsoft.com/office/officeart/2005/8/layout/hProcess11"/>
    <dgm:cxn modelId="{18804C76-3DE2-4BB5-B774-716654EFD9A9}" srcId="{71F3E018-B234-49C9-8FD3-1F258D03300D}" destId="{903A91B3-04FF-46DD-BA92-9E2D50B97074}" srcOrd="3" destOrd="0" parTransId="{3EBBFD16-D762-4103-AAF4-A79FFD461AB6}" sibTransId="{98D86886-75D2-40E6-8FCD-28EF03657E08}"/>
    <dgm:cxn modelId="{F9494881-09D0-4555-A8CB-EE2E6D6DC968}" type="presOf" srcId="{71F3E018-B234-49C9-8FD3-1F258D03300D}" destId="{F46326E8-2461-4339-BC6C-9246E5F949CF}" srcOrd="0" destOrd="0" presId="urn:microsoft.com/office/officeart/2005/8/layout/hProcess11"/>
    <dgm:cxn modelId="{CD7932DC-0EEA-4E5E-80ED-6BAAA16CC1B5}" type="presParOf" srcId="{F46326E8-2461-4339-BC6C-9246E5F949CF}" destId="{8733D414-9B7B-4724-9DA1-8289013229CF}" srcOrd="0" destOrd="0" presId="urn:microsoft.com/office/officeart/2005/8/layout/hProcess11"/>
    <dgm:cxn modelId="{09DC8CBD-C306-4EF4-B4BA-A6F600F7086B}" type="presParOf" srcId="{F46326E8-2461-4339-BC6C-9246E5F949CF}" destId="{B8A9368C-02A6-43AD-B0BF-C6C757CD45F8}" srcOrd="1" destOrd="0" presId="urn:microsoft.com/office/officeart/2005/8/layout/hProcess11"/>
    <dgm:cxn modelId="{43E0D823-96AB-4225-B202-5593D4FED842}" type="presParOf" srcId="{B8A9368C-02A6-43AD-B0BF-C6C757CD45F8}" destId="{31657902-A01C-46BE-B0E6-64E260155DEF}" srcOrd="0" destOrd="0" presId="urn:microsoft.com/office/officeart/2005/8/layout/hProcess11"/>
    <dgm:cxn modelId="{DEBCD93B-5C33-4D1F-809A-DE71231A0B9F}" type="presParOf" srcId="{31657902-A01C-46BE-B0E6-64E260155DEF}" destId="{7BCFBA8A-C17F-4BBB-A097-A67DCF8A66F2}" srcOrd="0" destOrd="0" presId="urn:microsoft.com/office/officeart/2005/8/layout/hProcess11"/>
    <dgm:cxn modelId="{186949D6-5B79-44DA-9D2D-90C79C0B7523}" type="presParOf" srcId="{31657902-A01C-46BE-B0E6-64E260155DEF}" destId="{24878A41-938B-4028-9688-9DCF7EAB6490}" srcOrd="1" destOrd="0" presId="urn:microsoft.com/office/officeart/2005/8/layout/hProcess11"/>
    <dgm:cxn modelId="{CBDEB110-F27D-41DC-9E70-3557B852A9E6}" type="presParOf" srcId="{31657902-A01C-46BE-B0E6-64E260155DEF}" destId="{E594CACC-1A11-481F-B044-34F320B5A72B}" srcOrd="2" destOrd="0" presId="urn:microsoft.com/office/officeart/2005/8/layout/hProcess11"/>
    <dgm:cxn modelId="{596E63C0-B2DF-4868-93A7-F1BFD0B32AA9}" type="presParOf" srcId="{B8A9368C-02A6-43AD-B0BF-C6C757CD45F8}" destId="{A5619AD0-20D6-40B8-8DAF-8DBEA0625591}" srcOrd="1" destOrd="0" presId="urn:microsoft.com/office/officeart/2005/8/layout/hProcess11"/>
    <dgm:cxn modelId="{9697D205-68C9-4973-84C1-3DC1B855DC40}" type="presParOf" srcId="{B8A9368C-02A6-43AD-B0BF-C6C757CD45F8}" destId="{4CCFFDFC-936D-42C3-B166-254C6C75D1F6}" srcOrd="2" destOrd="0" presId="urn:microsoft.com/office/officeart/2005/8/layout/hProcess11"/>
    <dgm:cxn modelId="{8EE08B05-1FD2-420A-AADC-4C31BD372842}" type="presParOf" srcId="{4CCFFDFC-936D-42C3-B166-254C6C75D1F6}" destId="{93F54908-A81B-4C77-BFD8-607FC650E3DC}" srcOrd="0" destOrd="0" presId="urn:microsoft.com/office/officeart/2005/8/layout/hProcess11"/>
    <dgm:cxn modelId="{0BE3CD3A-CA16-402B-90DD-46BCBDCC04B0}" type="presParOf" srcId="{4CCFFDFC-936D-42C3-B166-254C6C75D1F6}" destId="{A7A697FF-A449-4117-867B-65F2E4BD9556}" srcOrd="1" destOrd="0" presId="urn:microsoft.com/office/officeart/2005/8/layout/hProcess11"/>
    <dgm:cxn modelId="{919D6A62-360E-4930-BB2C-8702D880AAF8}" type="presParOf" srcId="{4CCFFDFC-936D-42C3-B166-254C6C75D1F6}" destId="{31CEC11E-36D6-4786-9604-D44A50318434}" srcOrd="2" destOrd="0" presId="urn:microsoft.com/office/officeart/2005/8/layout/hProcess11"/>
    <dgm:cxn modelId="{C6D34713-F846-4880-9F61-548DF6CACB28}" type="presParOf" srcId="{B8A9368C-02A6-43AD-B0BF-C6C757CD45F8}" destId="{9D690184-512F-47A8-8AA2-E72FC63FEF0E}" srcOrd="3" destOrd="0" presId="urn:microsoft.com/office/officeart/2005/8/layout/hProcess11"/>
    <dgm:cxn modelId="{D82733D6-B636-487A-810F-EB6BF4473FE7}" type="presParOf" srcId="{B8A9368C-02A6-43AD-B0BF-C6C757CD45F8}" destId="{CA9A5BCE-CE4F-4259-B065-489950DBE038}" srcOrd="4" destOrd="0" presId="urn:microsoft.com/office/officeart/2005/8/layout/hProcess11"/>
    <dgm:cxn modelId="{1C2C0138-4896-4D71-82E5-BABACCEA65EA}" type="presParOf" srcId="{CA9A5BCE-CE4F-4259-B065-489950DBE038}" destId="{37BFBCDC-1CB1-4E3F-9F16-2BC5AAD0CB2E}" srcOrd="0" destOrd="0" presId="urn:microsoft.com/office/officeart/2005/8/layout/hProcess11"/>
    <dgm:cxn modelId="{F8E2D7E8-2076-40A4-8AF5-93F7D01ED979}" type="presParOf" srcId="{CA9A5BCE-CE4F-4259-B065-489950DBE038}" destId="{1FF7417B-9005-4D51-A759-B8F2598AEF19}" srcOrd="1" destOrd="0" presId="urn:microsoft.com/office/officeart/2005/8/layout/hProcess11"/>
    <dgm:cxn modelId="{E63F3A17-E43E-4525-9C35-9FF596867248}" type="presParOf" srcId="{CA9A5BCE-CE4F-4259-B065-489950DBE038}" destId="{0CB1FC53-C550-47FD-9623-F1C09E0BF2DA}" srcOrd="2" destOrd="0" presId="urn:microsoft.com/office/officeart/2005/8/layout/hProcess11"/>
    <dgm:cxn modelId="{8A855329-7CD5-4F3D-B07F-0EB9941F5534}" type="presParOf" srcId="{B8A9368C-02A6-43AD-B0BF-C6C757CD45F8}" destId="{F8AD57E3-23F3-4876-A0FC-AD18DA602D32}" srcOrd="5" destOrd="0" presId="urn:microsoft.com/office/officeart/2005/8/layout/hProcess11"/>
    <dgm:cxn modelId="{008B789E-401F-4D42-A225-9FDB58430889}" type="presParOf" srcId="{B8A9368C-02A6-43AD-B0BF-C6C757CD45F8}" destId="{F3AB1DBA-4B14-495E-97D9-59DE8EF1909D}" srcOrd="6" destOrd="0" presId="urn:microsoft.com/office/officeart/2005/8/layout/hProcess11"/>
    <dgm:cxn modelId="{0ABE9368-EEC0-4718-90A3-FE9F7A327540}" type="presParOf" srcId="{F3AB1DBA-4B14-495E-97D9-59DE8EF1909D}" destId="{180DD382-8DFA-4FD1-8BFB-EC816DA0CBDD}" srcOrd="0" destOrd="0" presId="urn:microsoft.com/office/officeart/2005/8/layout/hProcess11"/>
    <dgm:cxn modelId="{DB8BDA08-4160-4A25-83D5-9F858398429B}" type="presParOf" srcId="{F3AB1DBA-4B14-495E-97D9-59DE8EF1909D}" destId="{5CEE1223-3C18-4834-9B53-7231309D983C}" srcOrd="1" destOrd="0" presId="urn:microsoft.com/office/officeart/2005/8/layout/hProcess11"/>
    <dgm:cxn modelId="{1B88EBD4-EB46-41E7-82B4-B3F4ED4E42E1}" type="presParOf" srcId="{F3AB1DBA-4B14-495E-97D9-59DE8EF1909D}" destId="{9A0386BD-310F-4DB4-9E4A-8BB035B0E7E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3D414-9B7B-4724-9DA1-8289013229CF}">
      <dsp:nvSpPr>
        <dsp:cNvPr id="0" name=""/>
        <dsp:cNvSpPr/>
      </dsp:nvSpPr>
      <dsp:spPr>
        <a:xfrm>
          <a:off x="0" y="959481"/>
          <a:ext cx="10648950" cy="127930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FBA8A-C17F-4BBB-A097-A67DCF8A66F2}">
      <dsp:nvSpPr>
        <dsp:cNvPr id="0" name=""/>
        <dsp:cNvSpPr/>
      </dsp:nvSpPr>
      <dsp:spPr>
        <a:xfrm>
          <a:off x="4796" y="0"/>
          <a:ext cx="2307099" cy="12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zh-CN" altLang="en-US" sz="2400" kern="1200" dirty="0"/>
            <a:t>全连接</a:t>
          </a:r>
          <a:endParaRPr lang="en-US" altLang="zh-CN" sz="2400" kern="1200" dirty="0"/>
        </a:p>
        <a:p>
          <a:pPr lvl="0" algn="ctr" defTabSz="1066800">
            <a:lnSpc>
              <a:spcPct val="90000"/>
            </a:lnSpc>
            <a:spcBef>
              <a:spcPct val="0"/>
            </a:spcBef>
            <a:spcAft>
              <a:spcPct val="35000"/>
            </a:spcAft>
          </a:pPr>
          <a:r>
            <a:rPr lang="zh-CN" altLang="en-US" sz="2400" kern="1200" dirty="0"/>
            <a:t>前馈网络</a:t>
          </a:r>
        </a:p>
      </dsp:txBody>
      <dsp:txXfrm>
        <a:off x="4796" y="0"/>
        <a:ext cx="2307099" cy="1279308"/>
      </dsp:txXfrm>
    </dsp:sp>
    <dsp:sp modelId="{24878A41-938B-4028-9688-9DCF7EAB6490}">
      <dsp:nvSpPr>
        <dsp:cNvPr id="0" name=""/>
        <dsp:cNvSpPr/>
      </dsp:nvSpPr>
      <dsp:spPr>
        <a:xfrm>
          <a:off x="998432" y="1439221"/>
          <a:ext cx="319827" cy="31982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54908-A81B-4C77-BFD8-607FC650E3DC}">
      <dsp:nvSpPr>
        <dsp:cNvPr id="0" name=""/>
        <dsp:cNvSpPr/>
      </dsp:nvSpPr>
      <dsp:spPr>
        <a:xfrm>
          <a:off x="2427251" y="1918962"/>
          <a:ext cx="2307099" cy="12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zh-CN" altLang="en-US" sz="2400" kern="1200" dirty="0"/>
            <a:t>卷积网络</a:t>
          </a:r>
        </a:p>
      </dsp:txBody>
      <dsp:txXfrm>
        <a:off x="2427251" y="1918962"/>
        <a:ext cx="2307099" cy="1279308"/>
      </dsp:txXfrm>
    </dsp:sp>
    <dsp:sp modelId="{A7A697FF-A449-4117-867B-65F2E4BD9556}">
      <dsp:nvSpPr>
        <dsp:cNvPr id="0" name=""/>
        <dsp:cNvSpPr/>
      </dsp:nvSpPr>
      <dsp:spPr>
        <a:xfrm>
          <a:off x="3420887" y="1439221"/>
          <a:ext cx="319827" cy="31982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FBCDC-1CB1-4E3F-9F16-2BC5AAD0CB2E}">
      <dsp:nvSpPr>
        <dsp:cNvPr id="0" name=""/>
        <dsp:cNvSpPr/>
      </dsp:nvSpPr>
      <dsp:spPr>
        <a:xfrm>
          <a:off x="4849705" y="0"/>
          <a:ext cx="2307099" cy="12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zh-CN" altLang="en-US" sz="2400" kern="1200" dirty="0"/>
            <a:t>循环网络</a:t>
          </a:r>
        </a:p>
      </dsp:txBody>
      <dsp:txXfrm>
        <a:off x="4849705" y="0"/>
        <a:ext cx="2307099" cy="1279308"/>
      </dsp:txXfrm>
    </dsp:sp>
    <dsp:sp modelId="{1FF7417B-9005-4D51-A759-B8F2598AEF19}">
      <dsp:nvSpPr>
        <dsp:cNvPr id="0" name=""/>
        <dsp:cNvSpPr/>
      </dsp:nvSpPr>
      <dsp:spPr>
        <a:xfrm>
          <a:off x="5843341" y="1439221"/>
          <a:ext cx="319827" cy="31982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DD382-8DFA-4FD1-8BFB-EC816DA0CBDD}">
      <dsp:nvSpPr>
        <dsp:cNvPr id="0" name=""/>
        <dsp:cNvSpPr/>
      </dsp:nvSpPr>
      <dsp:spPr>
        <a:xfrm>
          <a:off x="7272159" y="1918962"/>
          <a:ext cx="2307099" cy="12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zh-CN" altLang="en-US" sz="2400" kern="1200" dirty="0"/>
            <a:t>图网络</a:t>
          </a:r>
        </a:p>
      </dsp:txBody>
      <dsp:txXfrm>
        <a:off x="7272159" y="1918962"/>
        <a:ext cx="2307099" cy="1279308"/>
      </dsp:txXfrm>
    </dsp:sp>
    <dsp:sp modelId="{5CEE1223-3C18-4834-9B53-7231309D983C}">
      <dsp:nvSpPr>
        <dsp:cNvPr id="0" name=""/>
        <dsp:cNvSpPr/>
      </dsp:nvSpPr>
      <dsp:spPr>
        <a:xfrm>
          <a:off x="8265795" y="1439221"/>
          <a:ext cx="319827" cy="31982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t>2020/9/6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6" name="页脚占位符 3"/>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4" name="图片 3">
            <a:extLst>
              <a:ext uri="{FF2B5EF4-FFF2-40B4-BE49-F238E27FC236}">
                <a16:creationId xmlns:a16="http://schemas.microsoft.com/office/drawing/2014/main" id="{556BD38E-4F21-4024-AC48-B13A4EEB4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8"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16" name="图片 15">
            <a:extLst>
              <a:ext uri="{FF2B5EF4-FFF2-40B4-BE49-F238E27FC236}">
                <a16:creationId xmlns:a16="http://schemas.microsoft.com/office/drawing/2014/main" id="{BA3B6C68-3F42-45B4-8FF2-2C4F6A8043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
        <p:nvSpPr>
          <p:cNvPr id="19" name="页脚占位符 3">
            <a:extLst>
              <a:ext uri="{FF2B5EF4-FFF2-40B4-BE49-F238E27FC236}">
                <a16:creationId xmlns:a16="http://schemas.microsoft.com/office/drawing/2014/main" id="{82474A3D-5C93-4744-9C6D-79007BE7330A}"/>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页脚占位符 3">
            <a:extLst>
              <a:ext uri="{FF2B5EF4-FFF2-40B4-BE49-F238E27FC236}">
                <a16:creationId xmlns:a16="http://schemas.microsoft.com/office/drawing/2014/main" id="{66FA8E06-DDED-4D37-82F3-9C648D07A386}"/>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21" name="图片 20">
            <a:extLst>
              <a:ext uri="{FF2B5EF4-FFF2-40B4-BE49-F238E27FC236}">
                <a16:creationId xmlns:a16="http://schemas.microsoft.com/office/drawing/2014/main" id="{0623DF6F-D8FA-4824-A136-0E0271CDE2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页脚占位符 3">
            <a:extLst>
              <a:ext uri="{FF2B5EF4-FFF2-40B4-BE49-F238E27FC236}">
                <a16:creationId xmlns:a16="http://schemas.microsoft.com/office/drawing/2014/main" id="{8900F8FA-65E7-4B6A-879C-BA085A2B5FE5}"/>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14" name="图片 13">
            <a:extLst>
              <a:ext uri="{FF2B5EF4-FFF2-40B4-BE49-F238E27FC236}">
                <a16:creationId xmlns:a16="http://schemas.microsoft.com/office/drawing/2014/main" id="{3AC5ADE0-FDA2-416C-A293-D68B340EF6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页脚占位符 3">
            <a:extLst>
              <a:ext uri="{FF2B5EF4-FFF2-40B4-BE49-F238E27FC236}">
                <a16:creationId xmlns:a16="http://schemas.microsoft.com/office/drawing/2014/main" id="{E472D2F5-ECA2-450E-9A34-2B709638F02A}"/>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14" name="图片 13">
            <a:extLst>
              <a:ext uri="{FF2B5EF4-FFF2-40B4-BE49-F238E27FC236}">
                <a16:creationId xmlns:a16="http://schemas.microsoft.com/office/drawing/2014/main" id="{B94B931B-1C05-4665-AD65-818DAC5C40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页脚占位符 3">
            <a:extLst>
              <a:ext uri="{FF2B5EF4-FFF2-40B4-BE49-F238E27FC236}">
                <a16:creationId xmlns:a16="http://schemas.microsoft.com/office/drawing/2014/main" id="{4C24334E-6B85-4078-81AD-AA561BD05AC5}"/>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14" name="图片 13">
            <a:extLst>
              <a:ext uri="{FF2B5EF4-FFF2-40B4-BE49-F238E27FC236}">
                <a16:creationId xmlns:a16="http://schemas.microsoft.com/office/drawing/2014/main" id="{D9E96101-8CB1-44AE-BD37-211CAA3C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页脚占位符 3">
            <a:extLst>
              <a:ext uri="{FF2B5EF4-FFF2-40B4-BE49-F238E27FC236}">
                <a16:creationId xmlns:a16="http://schemas.microsoft.com/office/drawing/2014/main" id="{DC7126F7-C1EF-4CA3-81B6-11D4F66CC1C9}"/>
              </a:ext>
            </a:extLst>
          </p:cNvPr>
          <p:cNvSpPr>
            <a:spLocks noGrp="1"/>
          </p:cNvSpPr>
          <p:nvPr>
            <p:ph type="ftr" sz="quarter" idx="3"/>
          </p:nvPr>
        </p:nvSpPr>
        <p:spPr>
          <a:xfrm>
            <a:off x="10529888" y="6487210"/>
            <a:ext cx="1091287"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14" name="图片 13">
            <a:extLst>
              <a:ext uri="{FF2B5EF4-FFF2-40B4-BE49-F238E27FC236}">
                <a16:creationId xmlns:a16="http://schemas.microsoft.com/office/drawing/2014/main" id="{3CC638C9-EBCF-41DB-B8D2-E21CE9A9C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7" y="6081731"/>
            <a:ext cx="2560325" cy="609601"/>
          </a:xfrm>
          <a:prstGeom prst="rect">
            <a:avLst/>
          </a:prstGeom>
        </p:spPr>
      </p:pic>
    </p:spTree>
    <p:extLst>
      <p:ext uri="{BB962C8B-B14F-4D97-AF65-F5344CB8AC3E}">
        <p14:creationId xmlns:p14="http://schemas.microsoft.com/office/powerpoint/2010/main" val="357601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a:duotone>
              <a:schemeClr val="bg2">
                <a:shade val="45000"/>
                <a:satMod val="135000"/>
              </a:schemeClr>
              <a:prstClr val="white"/>
            </a:duotone>
          </a:blip>
          <a:srcRect t="14505" b="56847"/>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5.xml"/><Relationship Id="rId4" Type="http://schemas.openxmlformats.org/officeDocument/2006/relationships/image" Target="../media/image38.tmp"/></Relationships>
</file>

<file path=ppt/slides/_rels/slide21.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tmp"/><Relationship Id="rId4" Type="http://schemas.openxmlformats.org/officeDocument/2006/relationships/image" Target="../media/image43.tm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mp"/><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tmp"/><Relationship Id="rId4" Type="http://schemas.openxmlformats.org/officeDocument/2006/relationships/image" Target="../media/image51.tmp"/></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8.tmp"/><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55D8466E-DAF6-4072-BEB9-D5D4217A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1" y="63778"/>
            <a:ext cx="12064678" cy="4732407"/>
          </a:xfrm>
          <a:prstGeom prst="rect">
            <a:avLst/>
          </a:prstGeom>
        </p:spPr>
      </p:pic>
      <p:sp>
        <p:nvSpPr>
          <p:cNvPr id="30" name="矩形 29">
            <a:extLst>
              <a:ext uri="{FF2B5EF4-FFF2-40B4-BE49-F238E27FC236}">
                <a16:creationId xmlns:a16="http://schemas.microsoft.com/office/drawing/2014/main" id="{D2B9472F-C7D5-4A0D-B011-CBC1648750F9}"/>
              </a:ext>
            </a:extLst>
          </p:cNvPr>
          <p:cNvSpPr/>
          <p:nvPr/>
        </p:nvSpPr>
        <p:spPr>
          <a:xfrm>
            <a:off x="0" y="0"/>
            <a:ext cx="12192000" cy="6858000"/>
          </a:xfrm>
          <a:prstGeom prst="rect">
            <a:avLst/>
          </a:prstGeom>
          <a:solidFill>
            <a:srgbClr val="1025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26">
            <a:extLst>
              <a:ext uri="{FF2B5EF4-FFF2-40B4-BE49-F238E27FC236}">
                <a16:creationId xmlns:a16="http://schemas.microsoft.com/office/drawing/2014/main" id="{0FF7B388-BEC3-47BF-BFB1-040CD41FEEEF}"/>
              </a:ext>
            </a:extLst>
          </p:cNvPr>
          <p:cNvSpPr/>
          <p:nvPr/>
        </p:nvSpPr>
        <p:spPr>
          <a:xfrm rot="5400000">
            <a:off x="1366780" y="405320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2" name="矩形 31">
            <a:extLst>
              <a:ext uri="{FF2B5EF4-FFF2-40B4-BE49-F238E27FC236}">
                <a16:creationId xmlns:a16="http://schemas.microsoft.com/office/drawing/2014/main" id="{A4072D5E-7BDE-48BB-88ED-455C7EF7A24F}"/>
              </a:ext>
            </a:extLst>
          </p:cNvPr>
          <p:cNvSpPr/>
          <p:nvPr/>
        </p:nvSpPr>
        <p:spPr>
          <a:xfrm>
            <a:off x="1" y="3271520"/>
            <a:ext cx="12192000" cy="35864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909BD2E3-C0CA-4983-B81C-111E3B7F8995}"/>
              </a:ext>
            </a:extLst>
          </p:cNvPr>
          <p:cNvSpPr txBox="1"/>
          <p:nvPr/>
        </p:nvSpPr>
        <p:spPr>
          <a:xfrm>
            <a:off x="2000423" y="2637411"/>
            <a:ext cx="7769626" cy="807913"/>
          </a:xfrm>
          <a:prstGeom prst="rect">
            <a:avLst/>
          </a:prstGeom>
          <a:noFill/>
        </p:spPr>
        <p:txBody>
          <a:bodyPr wrap="square" lIns="68580" tIns="34290" rIns="68580" bIns="34290" rtlCol="0">
            <a:spAutoFit/>
          </a:bodyPr>
          <a:lstStyle/>
          <a:p>
            <a:r>
              <a:rPr lang="en-US" altLang="zh-CN" sz="4800" b="1" dirty="0">
                <a:solidFill>
                  <a:schemeClr val="bg1"/>
                </a:solidFill>
                <a:latin typeface="Broadway" panose="04040905080B02020502" pitchFamily="82" charset="0"/>
                <a:ea typeface="微软雅黑" panose="020B0503020204020204" pitchFamily="34" charset="-122"/>
              </a:rPr>
              <a:t> </a:t>
            </a:r>
            <a:r>
              <a:rPr lang="en-US" altLang="zh-CN" sz="4000" b="1" dirty="0">
                <a:solidFill>
                  <a:schemeClr val="bg1"/>
                </a:solidFill>
                <a:latin typeface="Broadway" panose="04040905080B02020502" pitchFamily="82" charset="0"/>
                <a:ea typeface="微软雅黑" panose="020B0503020204020204" pitchFamily="34" charset="-122"/>
              </a:rPr>
              <a:t>Capital Medical University</a:t>
            </a:r>
            <a:endParaRPr lang="zh-CN" altLang="en-US" sz="4000" b="1" dirty="0">
              <a:solidFill>
                <a:schemeClr val="bg1"/>
              </a:solidFill>
              <a:latin typeface="Broadway" panose="04040905080B02020502" pitchFamily="82" charset="0"/>
              <a:ea typeface="微软雅黑" panose="020B0503020204020204" pitchFamily="34" charset="-122"/>
            </a:endParaRPr>
          </a:p>
        </p:txBody>
      </p:sp>
      <p:sp>
        <p:nvSpPr>
          <p:cNvPr id="34" name="TextBox 32">
            <a:extLst>
              <a:ext uri="{FF2B5EF4-FFF2-40B4-BE49-F238E27FC236}">
                <a16:creationId xmlns:a16="http://schemas.microsoft.com/office/drawing/2014/main" id="{15859496-F43A-446A-ACDF-5B0140BE1D3C}"/>
              </a:ext>
            </a:extLst>
          </p:cNvPr>
          <p:cNvSpPr>
            <a:spLocks noChangeArrowheads="1"/>
          </p:cNvSpPr>
          <p:nvPr/>
        </p:nvSpPr>
        <p:spPr bwMode="auto">
          <a:xfrm>
            <a:off x="4400002" y="4765716"/>
            <a:ext cx="2833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生物医学工程学院</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TextBox 25">
            <a:extLst>
              <a:ext uri="{FF2B5EF4-FFF2-40B4-BE49-F238E27FC236}">
                <a16:creationId xmlns:a16="http://schemas.microsoft.com/office/drawing/2014/main" id="{98850AF6-C239-4F9B-BD46-BECF6F22F2A1}"/>
              </a:ext>
            </a:extLst>
          </p:cNvPr>
          <p:cNvSpPr>
            <a:spLocks noChangeArrowheads="1"/>
          </p:cNvSpPr>
          <p:nvPr/>
        </p:nvSpPr>
        <p:spPr bwMode="auto">
          <a:xfrm>
            <a:off x="3575802" y="5411594"/>
            <a:ext cx="4482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汇报人：张志强     导师：陈卉教授</a:t>
            </a:r>
          </a:p>
        </p:txBody>
      </p:sp>
      <p:sp>
        <p:nvSpPr>
          <p:cNvPr id="37" name="矩形 36">
            <a:extLst>
              <a:ext uri="{FF2B5EF4-FFF2-40B4-BE49-F238E27FC236}">
                <a16:creationId xmlns:a16="http://schemas.microsoft.com/office/drawing/2014/main" id="{D06F56B0-4E41-4855-95B3-E71C0001EC43}"/>
              </a:ext>
            </a:extLst>
          </p:cNvPr>
          <p:cNvSpPr/>
          <p:nvPr/>
        </p:nvSpPr>
        <p:spPr>
          <a:xfrm>
            <a:off x="2216447" y="3661385"/>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2">
            <a:extLst>
              <a:ext uri="{FF2B5EF4-FFF2-40B4-BE49-F238E27FC236}">
                <a16:creationId xmlns:a16="http://schemas.microsoft.com/office/drawing/2014/main" id="{932C4639-9668-4F14-843C-1E2597A911C1}"/>
              </a:ext>
            </a:extLst>
          </p:cNvPr>
          <p:cNvSpPr>
            <a:spLocks noChangeArrowheads="1"/>
          </p:cNvSpPr>
          <p:nvPr/>
        </p:nvSpPr>
        <p:spPr bwMode="auto">
          <a:xfrm>
            <a:off x="2576487" y="3805359"/>
            <a:ext cx="6480720" cy="5539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en-US" altLang="zh-CN" sz="3600" b="1"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Attention </a:t>
            </a:r>
            <a:r>
              <a:rPr lang="zh-CN" altLang="en-US" sz="2800" b="1" dirty="0" smtClean="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注意力机制</a:t>
            </a:r>
            <a:endParaRPr lang="zh-CN" altLang="en-US" sz="2800" b="1"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spTree>
    <p:extLst>
      <p:ext uri="{BB962C8B-B14F-4D97-AF65-F5344CB8AC3E}">
        <p14:creationId xmlns:p14="http://schemas.microsoft.com/office/powerpoint/2010/main" val="30154838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1650"/>
                            </p:stCondLst>
                            <p:childTnLst>
                              <p:par>
                                <p:cTn id="13" presetID="14" presetClass="entr" presetSubtype="1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randombar(horizontal)">
                                      <p:cBhvr>
                                        <p:cTn id="15" dur="500"/>
                                        <p:tgtEl>
                                          <p:spTgt spid="37"/>
                                        </p:tgtEl>
                                      </p:cBhvr>
                                    </p:animEffect>
                                  </p:childTnLst>
                                </p:cTn>
                              </p:par>
                            </p:childTnLst>
                          </p:cTn>
                        </p:par>
                        <p:par>
                          <p:cTn id="16" fill="hold">
                            <p:stCondLst>
                              <p:cond delay="21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8"/>
                                        </p:tgtEl>
                                        <p:attrNameLst>
                                          <p:attrName>ppt_y</p:attrName>
                                        </p:attrNameLst>
                                      </p:cBhvr>
                                      <p:tavLst>
                                        <p:tav tm="0">
                                          <p:val>
                                            <p:strVal val="#ppt_y"/>
                                          </p:val>
                                        </p:tav>
                                        <p:tav tm="100000">
                                          <p:val>
                                            <p:strVal val="#ppt_y"/>
                                          </p:val>
                                        </p:tav>
                                      </p:tavLst>
                                    </p:anim>
                                    <p:anim calcmode="lin" valueType="num">
                                      <p:cBhvr>
                                        <p:cTn id="21"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23" dur="500" tmFilter="0,0; .5, 1; 1, 1"/>
                                        <p:tgtEl>
                                          <p:spTgt spid="38"/>
                                        </p:tgtEl>
                                      </p:cBhvr>
                                    </p:animEffect>
                                  </p:childTnLst>
                                </p:cTn>
                              </p:par>
                            </p:childTnLst>
                          </p:cTn>
                        </p:par>
                        <p:par>
                          <p:cTn id="24" fill="hold">
                            <p:stCondLst>
                              <p:cond delay="33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4"/>
                                        </p:tgtEl>
                                        <p:attrNameLst>
                                          <p:attrName>ppt_y</p:attrName>
                                        </p:attrNameLst>
                                      </p:cBhvr>
                                      <p:tavLst>
                                        <p:tav tm="0">
                                          <p:val>
                                            <p:strVal val="#ppt_y"/>
                                          </p:val>
                                        </p:tav>
                                        <p:tav tm="100000">
                                          <p:val>
                                            <p:strVal val="#ppt_y"/>
                                          </p:val>
                                        </p:tav>
                                      </p:tavLst>
                                    </p:anim>
                                    <p:anim calcmode="lin" valueType="num">
                                      <p:cBhvr>
                                        <p:cTn id="2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4"/>
                                        </p:tgtEl>
                                        <p:attrNameLst>
                                          <p:attrName>ppt_w</p:attrName>
                                        </p:attrNameLst>
                                      </p:cBhvr>
                                      <p:tavLst>
                                        <p:tav tm="0">
                                          <p:val>
                                            <p:strVal val="#ppt_w/10"/>
                                          </p:val>
                                        </p:tav>
                                        <p:tav tm="50000">
                                          <p:val>
                                            <p:strVal val="#ppt_w+.01"/>
                                          </p:val>
                                        </p:tav>
                                        <p:tav tm="100000">
                                          <p:val>
                                            <p:strVal val="#ppt_w"/>
                                          </p:val>
                                        </p:tav>
                                      </p:tavLst>
                                    </p:anim>
                                    <p:animEffect>
                                      <p:cBhvr>
                                        <p:cTn id="31" dur="500" tmFilter="0,0; .5, 1; 1, 1"/>
                                        <p:tgtEl>
                                          <p:spTgt spid="34"/>
                                        </p:tgtEl>
                                      </p:cBhvr>
                                    </p:animEffect>
                                  </p:childTnLst>
                                </p:cTn>
                              </p:par>
                            </p:childTnLst>
                          </p:cTn>
                        </p:par>
                        <p:par>
                          <p:cTn id="32" fill="hold">
                            <p:stCondLst>
                              <p:cond delay="415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ldLvl="0" autoUpdateAnimBg="0"/>
      <p:bldP spid="35" grpId="0" bldLvl="0" autoUpdateAnimBg="0"/>
      <p:bldP spid="37" grpId="0" animBg="1"/>
      <p:bldP spid="38"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10</a:t>
            </a:fld>
            <a:r>
              <a:rPr lang="zh-CN" altLang="en-US"/>
              <a:t> 页</a:t>
            </a:r>
            <a:endParaRPr lang="zh-CN" altLang="en-US" dirty="0"/>
          </a:p>
        </p:txBody>
      </p:sp>
      <p:sp>
        <p:nvSpPr>
          <p:cNvPr id="5" name="页脚占位符 3">
            <a:extLst>
              <a:ext uri="{FF2B5EF4-FFF2-40B4-BE49-F238E27FC236}">
                <a16:creationId xmlns:a16="http://schemas.microsoft.com/office/drawing/2014/main" id="{09436AF5-7C99-460B-A5AB-EF4B5ED9BD11}"/>
              </a:ext>
            </a:extLst>
          </p:cNvPr>
          <p:cNvSpPr>
            <a:spLocks noGrp="1"/>
          </p:cNvSpPr>
          <p:nvPr>
            <p:ph type="ftr" sz="quarter" idx="3"/>
          </p:nvPr>
        </p:nvSpPr>
        <p:spPr>
          <a:xfrm>
            <a:off x="10529888" y="6487210"/>
            <a:ext cx="1091287" cy="123111"/>
          </a:xfrm>
        </p:spPr>
        <p:txBody>
          <a:bodyPr/>
          <a:lstStyle/>
          <a:p>
            <a:r>
              <a:rPr lang="zh-CN" altLang="en-US" dirty="0"/>
              <a:t>扶伤济世，敬德修业</a:t>
            </a:r>
          </a:p>
        </p:txBody>
      </p:sp>
      <p:sp>
        <p:nvSpPr>
          <p:cNvPr id="7" name="文本占位符 3"/>
          <p:cNvSpPr>
            <a:spLocks noGrp="1"/>
          </p:cNvSpPr>
          <p:nvPr>
            <p:ph type="body" sz="quarter" idx="10"/>
          </p:nvPr>
        </p:nvSpPr>
        <p:spPr>
          <a:xfrm>
            <a:off x="1621701" y="739001"/>
            <a:ext cx="3188423" cy="249299"/>
          </a:xfrm>
        </p:spPr>
        <p:txBody>
          <a:bodyPr/>
          <a:lstStyle/>
          <a:p>
            <a:r>
              <a:rPr lang="en-US" altLang="zh-CN" dirty="0"/>
              <a:t>2 </a:t>
            </a:r>
            <a:r>
              <a:rPr lang="zh-CN" altLang="en-US" dirty="0" smtClean="0"/>
              <a:t>为什么要有注意力 </a:t>
            </a:r>
            <a:endParaRPr lang="en-US" altLang="zh-CN" dirty="0">
              <a:cs typeface="+mn-ea"/>
              <a:sym typeface="+mn-lt"/>
            </a:endParaRPr>
          </a:p>
        </p:txBody>
      </p:sp>
      <p:sp>
        <p:nvSpPr>
          <p:cNvPr id="6" name="文本框 5">
            <a:extLst>
              <a:ext uri="{FF2B5EF4-FFF2-40B4-BE49-F238E27FC236}">
                <a16:creationId xmlns:a16="http://schemas.microsoft.com/office/drawing/2014/main" id="{945AF407-9F28-4601-B936-353D7BAFEA72}"/>
              </a:ext>
            </a:extLst>
          </p:cNvPr>
          <p:cNvSpPr txBox="1"/>
          <p:nvPr/>
        </p:nvSpPr>
        <p:spPr>
          <a:xfrm>
            <a:off x="875019" y="1882519"/>
            <a:ext cx="9987379" cy="1704954"/>
          </a:xfrm>
          <a:prstGeom prst="rect">
            <a:avLst/>
          </a:prstGeom>
          <a:noFill/>
        </p:spPr>
        <p:txBody>
          <a:bodyPr wrap="square" rtlCol="0">
            <a:spAutoFit/>
          </a:bodyPr>
          <a:lstStyle/>
          <a:p>
            <a:pPr>
              <a:lnSpc>
                <a:spcPct val="150000"/>
              </a:lnSpc>
            </a:pPr>
            <a:r>
              <a:rPr lang="zh-CN" altLang="en-US" dirty="0" smtClean="0"/>
              <a:t>注意力</a:t>
            </a:r>
            <a:r>
              <a:rPr lang="zh-CN" altLang="en-US" dirty="0"/>
              <a:t>机制发展迅速的三个原因：</a:t>
            </a:r>
            <a:endParaRPr lang="en-US" altLang="zh-CN" dirty="0"/>
          </a:p>
          <a:p>
            <a:pPr>
              <a:lnSpc>
                <a:spcPct val="150000"/>
              </a:lnSpc>
            </a:pPr>
            <a:r>
              <a:rPr lang="zh-CN" altLang="en-US" dirty="0"/>
              <a:t> （</a:t>
            </a:r>
            <a:r>
              <a:rPr lang="en-US" altLang="zh-CN" dirty="0"/>
              <a:t>1</a:t>
            </a:r>
            <a:r>
              <a:rPr lang="zh-CN" altLang="en-US" dirty="0"/>
              <a:t>）克服递归网络的弊端：当输入序列过长，模型性能降低，长时依赖问题</a:t>
            </a:r>
            <a:r>
              <a:rPr lang="zh-CN" altLang="en-US" dirty="0" smtClean="0"/>
              <a:t>。</a:t>
            </a:r>
            <a:endParaRPr lang="en-US" altLang="zh-CN" dirty="0" smtClean="0"/>
          </a:p>
          <a:p>
            <a:pPr>
              <a:lnSpc>
                <a:spcPct val="150000"/>
              </a:lnSpc>
            </a:pPr>
            <a:r>
              <a:rPr lang="en-US" altLang="zh-CN" dirty="0"/>
              <a:t> </a:t>
            </a:r>
            <a:r>
              <a:rPr lang="zh-CN" altLang="en-US" dirty="0"/>
              <a:t>（</a:t>
            </a:r>
            <a:r>
              <a:rPr lang="en-US" altLang="zh-CN" dirty="0"/>
              <a:t>2</a:t>
            </a:r>
            <a:r>
              <a:rPr lang="zh-CN" altLang="en-US" dirty="0"/>
              <a:t>）增强了神经网络的可解释性。</a:t>
            </a:r>
            <a:r>
              <a:rPr lang="en-US" altLang="zh-CN" dirty="0" smtClean="0"/>
              <a:t>   </a:t>
            </a:r>
          </a:p>
          <a:p>
            <a:pPr>
              <a:lnSpc>
                <a:spcPct val="150000"/>
              </a:lnSpc>
            </a:pPr>
            <a:r>
              <a:rPr lang="zh-CN" altLang="en-US" dirty="0" smtClean="0"/>
              <a:t> （</a:t>
            </a:r>
            <a:r>
              <a:rPr lang="en-US" altLang="zh-CN" dirty="0"/>
              <a:t>3</a:t>
            </a:r>
            <a:r>
              <a:rPr lang="zh-CN" altLang="en-US" dirty="0" smtClean="0"/>
              <a:t>）并行计算，速度更快。</a:t>
            </a:r>
            <a:endParaRPr lang="en-US" altLang="zh-CN" dirty="0"/>
          </a:p>
        </p:txBody>
      </p:sp>
    </p:spTree>
    <p:extLst>
      <p:ext uri="{BB962C8B-B14F-4D97-AF65-F5344CB8AC3E}">
        <p14:creationId xmlns:p14="http://schemas.microsoft.com/office/powerpoint/2010/main" val="21384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11</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11</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13"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15" y="1313411"/>
            <a:ext cx="3549567" cy="4668218"/>
          </a:xfrm>
          <a:prstGeom prst="rect">
            <a:avLst/>
          </a:prstGeom>
        </p:spPr>
      </p:pic>
      <p:pic>
        <p:nvPicPr>
          <p:cNvPr id="8" name="图片 7"/>
          <p:cNvPicPr>
            <a:picLocks noChangeAspect="1"/>
          </p:cNvPicPr>
          <p:nvPr/>
        </p:nvPicPr>
        <p:blipFill>
          <a:blip r:embed="rId3"/>
          <a:stretch>
            <a:fillRect/>
          </a:stretch>
        </p:blipFill>
        <p:spPr>
          <a:xfrm>
            <a:off x="5609186" y="1313411"/>
            <a:ext cx="3518188" cy="832335"/>
          </a:xfrm>
          <a:prstGeom prst="rect">
            <a:avLst/>
          </a:prstGeom>
        </p:spPr>
      </p:pic>
      <p:pic>
        <p:nvPicPr>
          <p:cNvPr id="9" name="图片 8"/>
          <p:cNvPicPr>
            <a:picLocks noChangeAspect="1"/>
          </p:cNvPicPr>
          <p:nvPr/>
        </p:nvPicPr>
        <p:blipFill>
          <a:blip r:embed="rId4"/>
          <a:stretch>
            <a:fillRect/>
          </a:stretch>
        </p:blipFill>
        <p:spPr>
          <a:xfrm>
            <a:off x="5609186" y="2079941"/>
            <a:ext cx="4212734" cy="1225757"/>
          </a:xfrm>
          <a:prstGeom prst="rect">
            <a:avLst/>
          </a:prstGeom>
        </p:spPr>
      </p:pic>
      <p:pic>
        <p:nvPicPr>
          <p:cNvPr id="10" name="图片 9"/>
          <p:cNvPicPr>
            <a:picLocks noChangeAspect="1"/>
          </p:cNvPicPr>
          <p:nvPr/>
        </p:nvPicPr>
        <p:blipFill>
          <a:blip r:embed="rId5"/>
          <a:stretch>
            <a:fillRect/>
          </a:stretch>
        </p:blipFill>
        <p:spPr>
          <a:xfrm>
            <a:off x="6022396" y="3305698"/>
            <a:ext cx="3104978" cy="1402248"/>
          </a:xfrm>
          <a:prstGeom prst="rect">
            <a:avLst/>
          </a:prstGeom>
        </p:spPr>
      </p:pic>
      <p:pic>
        <p:nvPicPr>
          <p:cNvPr id="11" name="图片 10"/>
          <p:cNvPicPr>
            <a:picLocks noChangeAspect="1"/>
          </p:cNvPicPr>
          <p:nvPr/>
        </p:nvPicPr>
        <p:blipFill>
          <a:blip r:embed="rId6"/>
          <a:stretch>
            <a:fillRect/>
          </a:stretch>
        </p:blipFill>
        <p:spPr>
          <a:xfrm>
            <a:off x="5413144" y="4543238"/>
            <a:ext cx="5505450" cy="1085850"/>
          </a:xfrm>
          <a:prstGeom prst="rect">
            <a:avLst/>
          </a:prstGeom>
        </p:spPr>
      </p:pic>
      <p:pic>
        <p:nvPicPr>
          <p:cNvPr id="12" name="图片 11"/>
          <p:cNvPicPr>
            <a:picLocks noChangeAspect="1"/>
          </p:cNvPicPr>
          <p:nvPr/>
        </p:nvPicPr>
        <p:blipFill>
          <a:blip r:embed="rId7"/>
          <a:stretch>
            <a:fillRect/>
          </a:stretch>
        </p:blipFill>
        <p:spPr>
          <a:xfrm>
            <a:off x="4326289" y="5567836"/>
            <a:ext cx="6749242" cy="827586"/>
          </a:xfrm>
          <a:prstGeom prst="rect">
            <a:avLst/>
          </a:prstGeom>
        </p:spPr>
      </p:pic>
    </p:spTree>
    <p:extLst>
      <p:ext uri="{BB962C8B-B14F-4D97-AF65-F5344CB8AC3E}">
        <p14:creationId xmlns:p14="http://schemas.microsoft.com/office/powerpoint/2010/main" val="110877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12</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5" name="灯片编号占位符 1">
            <a:extLst>
              <a:ext uri="{FF2B5EF4-FFF2-40B4-BE49-F238E27FC236}">
                <a16:creationId xmlns:a16="http://schemas.microsoft.com/office/drawing/2014/main" id="{B1839A12-B36A-47B7-9F5E-FFDC82597EBC}"/>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12</a:t>
            </a:fld>
            <a:r>
              <a:rPr lang="zh-CN" altLang="en-US"/>
              <a:t> 页</a:t>
            </a:r>
            <a:endParaRPr lang="zh-CN" altLang="en-US" dirty="0"/>
          </a:p>
        </p:txBody>
      </p:sp>
      <p:sp>
        <p:nvSpPr>
          <p:cNvPr id="6" name="页脚占位符 3">
            <a:extLst>
              <a:ext uri="{FF2B5EF4-FFF2-40B4-BE49-F238E27FC236}">
                <a16:creationId xmlns:a16="http://schemas.microsoft.com/office/drawing/2014/main" id="{D74CC110-7850-4FFC-80B1-14EED6E4265C}"/>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7" name="图片 6">
            <a:extLst>
              <a:ext uri="{FF2B5EF4-FFF2-40B4-BE49-F238E27FC236}">
                <a16:creationId xmlns:a16="http://schemas.microsoft.com/office/drawing/2014/main" id="{48C30D6E-2F31-4314-9AF1-9D425073ABAE}"/>
              </a:ext>
            </a:extLst>
          </p:cNvPr>
          <p:cNvPicPr>
            <a:picLocks noChangeAspect="1"/>
          </p:cNvPicPr>
          <p:nvPr/>
        </p:nvPicPr>
        <p:blipFill>
          <a:blip r:embed="rId2"/>
          <a:stretch>
            <a:fillRect/>
          </a:stretch>
        </p:blipFill>
        <p:spPr>
          <a:xfrm>
            <a:off x="101402" y="1509204"/>
            <a:ext cx="5419628" cy="4296792"/>
          </a:xfrm>
          <a:prstGeom prst="rect">
            <a:avLst/>
          </a:prstGeom>
        </p:spPr>
      </p:pic>
      <p:sp>
        <p:nvSpPr>
          <p:cNvPr id="8" name="文本框 7">
            <a:extLst>
              <a:ext uri="{FF2B5EF4-FFF2-40B4-BE49-F238E27FC236}">
                <a16:creationId xmlns:a16="http://schemas.microsoft.com/office/drawing/2014/main" id="{B3469D1E-7E3D-4DC5-B742-06328E8FC6F7}"/>
              </a:ext>
            </a:extLst>
          </p:cNvPr>
          <p:cNvSpPr txBox="1"/>
          <p:nvPr/>
        </p:nvSpPr>
        <p:spPr>
          <a:xfrm>
            <a:off x="5645317" y="5017116"/>
            <a:ext cx="5975858" cy="1704954"/>
          </a:xfrm>
          <a:prstGeom prst="rect">
            <a:avLst/>
          </a:prstGeom>
          <a:noFill/>
        </p:spPr>
        <p:txBody>
          <a:bodyPr wrap="square" rtlCol="0">
            <a:spAutoFit/>
          </a:bodyPr>
          <a:lstStyle/>
          <a:p>
            <a:pPr>
              <a:lnSpc>
                <a:spcPct val="150000"/>
              </a:lnSpc>
            </a:pPr>
            <a:r>
              <a:rPr lang="zh-CN" altLang="en-US" dirty="0"/>
              <a:t>注意力模型旨在通过允许解码器访问整个编码的输入序列 </a:t>
            </a:r>
            <a:r>
              <a:rPr lang="en-US" altLang="zh-CN" dirty="0"/>
              <a:t>{h1</a:t>
            </a:r>
            <a:r>
              <a:rPr lang="zh-CN" altLang="en-US" dirty="0"/>
              <a:t>，</a:t>
            </a:r>
            <a:r>
              <a:rPr lang="en-US" altLang="zh-CN" dirty="0"/>
              <a:t>h2</a:t>
            </a:r>
            <a:r>
              <a:rPr lang="zh-CN" altLang="en-US" dirty="0"/>
              <a:t>，</a:t>
            </a:r>
            <a:r>
              <a:rPr lang="en-US" altLang="zh-CN" dirty="0"/>
              <a:t>…</a:t>
            </a:r>
            <a:r>
              <a:rPr lang="zh-CN" altLang="en-US" dirty="0"/>
              <a:t>，</a:t>
            </a:r>
            <a:r>
              <a:rPr lang="en-US" altLang="zh-CN" dirty="0" err="1"/>
              <a:t>hT</a:t>
            </a:r>
            <a:r>
              <a:rPr lang="en-US" altLang="zh-CN" dirty="0"/>
              <a:t>} </a:t>
            </a:r>
            <a:r>
              <a:rPr lang="zh-CN" altLang="en-US" dirty="0"/>
              <a:t>来减轻这些挑战。其核心思想是在输入序列上引入注意力权重</a:t>
            </a:r>
            <a:r>
              <a:rPr lang="en-US" altLang="zh-CN" dirty="0"/>
              <a:t>α</a:t>
            </a:r>
            <a:r>
              <a:rPr lang="zh-CN" altLang="en-US" dirty="0"/>
              <a:t>，以优先考虑存在相关信息的位置集，以生成下一个输出</a:t>
            </a:r>
            <a:r>
              <a:rPr lang="en-US" altLang="zh-CN" dirty="0"/>
              <a:t>token</a:t>
            </a:r>
            <a:r>
              <a:rPr lang="zh-CN" altLang="en-US" dirty="0"/>
              <a:t>。</a:t>
            </a:r>
          </a:p>
        </p:txBody>
      </p:sp>
      <p:sp>
        <p:nvSpPr>
          <p:cNvPr id="9" name="矩形 8">
            <a:extLst>
              <a:ext uri="{FF2B5EF4-FFF2-40B4-BE49-F238E27FC236}">
                <a16:creationId xmlns:a16="http://schemas.microsoft.com/office/drawing/2014/main" id="{66D949A7-7783-437C-A9E6-21B9EE0B2960}"/>
              </a:ext>
            </a:extLst>
          </p:cNvPr>
          <p:cNvSpPr/>
          <p:nvPr/>
        </p:nvSpPr>
        <p:spPr>
          <a:xfrm>
            <a:off x="758882" y="1253517"/>
            <a:ext cx="1928733" cy="369332"/>
          </a:xfrm>
          <a:prstGeom prst="rect">
            <a:avLst/>
          </a:prstGeom>
        </p:spPr>
        <p:txBody>
          <a:bodyPr wrap="none">
            <a:spAutoFit/>
          </a:bodyPr>
          <a:lstStyle/>
          <a:p>
            <a:r>
              <a:rPr lang="en-US" altLang="zh-CN" b="1" dirty="0" smtClean="0"/>
              <a:t>Attention </a:t>
            </a:r>
            <a:r>
              <a:rPr lang="en-US" altLang="zh-CN" b="1" dirty="0"/>
              <a:t>Model</a:t>
            </a:r>
          </a:p>
        </p:txBody>
      </p:sp>
      <p:sp>
        <p:nvSpPr>
          <p:cNvPr id="3" name="文本框 2">
            <a:extLst>
              <a:ext uri="{FF2B5EF4-FFF2-40B4-BE49-F238E27FC236}">
                <a16:creationId xmlns:a16="http://schemas.microsoft.com/office/drawing/2014/main" id="{F0E0E0A6-BF81-4CA8-8186-A3DF11308F5C}"/>
              </a:ext>
            </a:extLst>
          </p:cNvPr>
          <p:cNvSpPr txBox="1"/>
          <p:nvPr/>
        </p:nvSpPr>
        <p:spPr>
          <a:xfrm>
            <a:off x="6169938" y="1234670"/>
            <a:ext cx="5655424" cy="3782446"/>
          </a:xfrm>
          <a:prstGeom prst="rect">
            <a:avLst/>
          </a:prstGeom>
          <a:noFill/>
        </p:spPr>
        <p:txBody>
          <a:bodyPr wrap="square" rtlCol="0">
            <a:spAutoFit/>
          </a:bodyPr>
          <a:lstStyle/>
          <a:p>
            <a:pPr>
              <a:lnSpc>
                <a:spcPct val="150000"/>
              </a:lnSpc>
            </a:pPr>
            <a:r>
              <a:rPr lang="en-US" altLang="zh-CN" dirty="0"/>
              <a:t>1.(a)</a:t>
            </a:r>
            <a:r>
              <a:rPr lang="zh-CN" altLang="en-US" dirty="0"/>
              <a:t>图，传统</a:t>
            </a:r>
            <a:r>
              <a:rPr lang="en-US" altLang="zh-CN" dirty="0"/>
              <a:t>encoder-decoder</a:t>
            </a:r>
            <a:r>
              <a:rPr lang="zh-CN" altLang="en-US" dirty="0"/>
              <a:t>模型的两个挑战：</a:t>
            </a:r>
            <a:endParaRPr lang="en-US" altLang="zh-CN" dirty="0"/>
          </a:p>
          <a:p>
            <a:pPr>
              <a:lnSpc>
                <a:spcPct val="150000"/>
              </a:lnSpc>
            </a:pPr>
            <a:r>
              <a:rPr lang="en-US" altLang="zh-CN" dirty="0"/>
              <a:t>   1</a:t>
            </a:r>
            <a:r>
              <a:rPr lang="zh-CN" altLang="en-US" dirty="0"/>
              <a:t>）编码器</a:t>
            </a:r>
            <a:r>
              <a:rPr lang="en-US" altLang="zh-CN" dirty="0"/>
              <a:t>encoder</a:t>
            </a:r>
            <a:r>
              <a:rPr lang="zh-CN" altLang="en-US" dirty="0"/>
              <a:t>将所有的输入信息压缩成一个固定长度的向量</a:t>
            </a:r>
            <a:r>
              <a:rPr lang="en-US" altLang="zh-CN" dirty="0" err="1"/>
              <a:t>hT</a:t>
            </a:r>
            <a:r>
              <a:rPr lang="zh-CN" altLang="en-US" dirty="0"/>
              <a:t>中，然后将其传递给解码器。使用一个固定长度的向量去压缩一个长且复杂的输入序列会有信息丢失。</a:t>
            </a:r>
            <a:endParaRPr lang="en-US" altLang="zh-CN" dirty="0"/>
          </a:p>
          <a:p>
            <a:pPr>
              <a:lnSpc>
                <a:spcPct val="150000"/>
              </a:lnSpc>
            </a:pPr>
            <a:r>
              <a:rPr lang="en-US" altLang="zh-CN" dirty="0"/>
              <a:t>2</a:t>
            </a:r>
            <a:r>
              <a:rPr lang="zh-CN" altLang="en-US" dirty="0"/>
              <a:t>）在</a:t>
            </a:r>
            <a:r>
              <a:rPr lang="en-US" altLang="zh-CN" dirty="0"/>
              <a:t>sequence-to-sequence</a:t>
            </a:r>
            <a:r>
              <a:rPr lang="zh-CN" altLang="en-US" dirty="0"/>
              <a:t>的任务中，我们希望每个输出</a:t>
            </a:r>
            <a:r>
              <a:rPr lang="en-US" altLang="zh-CN" dirty="0"/>
              <a:t>token</a:t>
            </a:r>
            <a:r>
              <a:rPr lang="zh-CN" altLang="en-US" dirty="0"/>
              <a:t>受到输入序列的某些特定部分的影响更大。但解码器缺乏 选择性地聚焦于 产生输出</a:t>
            </a:r>
            <a:r>
              <a:rPr lang="en-US" altLang="zh-CN" dirty="0"/>
              <a:t>tokens</a:t>
            </a:r>
            <a:r>
              <a:rPr lang="zh-CN" altLang="en-US" dirty="0"/>
              <a:t>的相关输入</a:t>
            </a:r>
            <a:r>
              <a:rPr lang="en-US" altLang="zh-CN" dirty="0"/>
              <a:t>tokens </a:t>
            </a:r>
            <a:r>
              <a:rPr lang="zh-CN" altLang="en-US" dirty="0"/>
              <a:t>的机制。</a:t>
            </a:r>
          </a:p>
        </p:txBody>
      </p:sp>
      <p:sp>
        <p:nvSpPr>
          <p:cNvPr id="12"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146972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13</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pic>
        <p:nvPicPr>
          <p:cNvPr id="5" name="图片 4">
            <a:extLst>
              <a:ext uri="{FF2B5EF4-FFF2-40B4-BE49-F238E27FC236}">
                <a16:creationId xmlns:a16="http://schemas.microsoft.com/office/drawing/2014/main" id="{4DD22502-73EE-4258-AB38-16F45B38E223}"/>
              </a:ext>
            </a:extLst>
          </p:cNvPr>
          <p:cNvPicPr>
            <a:picLocks noChangeAspect="1"/>
          </p:cNvPicPr>
          <p:nvPr/>
        </p:nvPicPr>
        <p:blipFill>
          <a:blip r:embed="rId2"/>
          <a:stretch>
            <a:fillRect/>
          </a:stretch>
        </p:blipFill>
        <p:spPr>
          <a:xfrm>
            <a:off x="0" y="1622849"/>
            <a:ext cx="5455447" cy="4325190"/>
          </a:xfrm>
          <a:prstGeom prst="rect">
            <a:avLst/>
          </a:prstGeom>
        </p:spPr>
      </p:pic>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13</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8" name="图片 7">
            <a:extLst>
              <a:ext uri="{FF2B5EF4-FFF2-40B4-BE49-F238E27FC236}">
                <a16:creationId xmlns:a16="http://schemas.microsoft.com/office/drawing/2014/main" id="{26B7517A-15CF-49EC-B9A4-17555B2A9C40}"/>
              </a:ext>
            </a:extLst>
          </p:cNvPr>
          <p:cNvPicPr>
            <a:picLocks noChangeAspect="1"/>
          </p:cNvPicPr>
          <p:nvPr/>
        </p:nvPicPr>
        <p:blipFill>
          <a:blip r:embed="rId3"/>
          <a:stretch>
            <a:fillRect/>
          </a:stretch>
        </p:blipFill>
        <p:spPr>
          <a:xfrm>
            <a:off x="7195179" y="4161318"/>
            <a:ext cx="2579136" cy="503508"/>
          </a:xfrm>
          <a:prstGeom prst="rect">
            <a:avLst/>
          </a:prstGeom>
        </p:spPr>
      </p:pic>
      <p:sp>
        <p:nvSpPr>
          <p:cNvPr id="9" name="文本框 8">
            <a:extLst>
              <a:ext uri="{FF2B5EF4-FFF2-40B4-BE49-F238E27FC236}">
                <a16:creationId xmlns:a16="http://schemas.microsoft.com/office/drawing/2014/main" id="{E546E09B-C563-444A-BE5B-FABA80888D31}"/>
              </a:ext>
            </a:extLst>
          </p:cNvPr>
          <p:cNvSpPr txBox="1"/>
          <p:nvPr/>
        </p:nvSpPr>
        <p:spPr>
          <a:xfrm>
            <a:off x="5665649" y="1461623"/>
            <a:ext cx="6372471" cy="2951449"/>
          </a:xfrm>
          <a:prstGeom prst="rect">
            <a:avLst/>
          </a:prstGeom>
          <a:noFill/>
        </p:spPr>
        <p:txBody>
          <a:bodyPr wrap="square" rtlCol="0">
            <a:spAutoFit/>
          </a:bodyPr>
          <a:lstStyle/>
          <a:p>
            <a:pPr>
              <a:lnSpc>
                <a:spcPct val="150000"/>
              </a:lnSpc>
            </a:pPr>
            <a:r>
              <a:rPr lang="zh-CN" altLang="en-US" dirty="0"/>
              <a:t>网络结构中的注意力模块负责自动学习注意力权重 </a:t>
            </a:r>
            <a:r>
              <a:rPr lang="en-US" altLang="zh-CN" dirty="0"/>
              <a:t>α</a:t>
            </a:r>
            <a:r>
              <a:rPr lang="en-US" altLang="zh-CN" dirty="0" err="1"/>
              <a:t>ij</a:t>
            </a:r>
            <a:r>
              <a:rPr lang="zh-CN" altLang="en-US" dirty="0"/>
              <a:t>，它可以自动捕获</a:t>
            </a:r>
            <a:r>
              <a:rPr lang="en-US" altLang="zh-CN" dirty="0"/>
              <a:t>hi</a:t>
            </a:r>
            <a:r>
              <a:rPr lang="zh-CN" altLang="en-US" dirty="0"/>
              <a:t>（</a:t>
            </a:r>
            <a:r>
              <a:rPr lang="en-US" altLang="zh-CN" dirty="0"/>
              <a:t>encoder</a:t>
            </a:r>
            <a:r>
              <a:rPr lang="zh-CN" altLang="en-US" dirty="0"/>
              <a:t>隐藏状态，称之为候选状态）和 </a:t>
            </a:r>
            <a:r>
              <a:rPr lang="en-US" altLang="zh-CN" dirty="0" err="1"/>
              <a:t>sj</a:t>
            </a:r>
            <a:r>
              <a:rPr lang="zh-CN" altLang="en-US" dirty="0"/>
              <a:t>（</a:t>
            </a:r>
            <a:r>
              <a:rPr lang="en-US" altLang="zh-CN" dirty="0"/>
              <a:t>decoder</a:t>
            </a:r>
            <a:r>
              <a:rPr lang="zh-CN" altLang="en-US" dirty="0"/>
              <a:t>器隐藏状态，称之为查询状态）之间的相关性。然后，这些注意力权重用于构建内容向量</a:t>
            </a:r>
            <a:r>
              <a:rPr lang="en-US" altLang="zh-CN" dirty="0"/>
              <a:t>c</a:t>
            </a:r>
            <a:r>
              <a:rPr lang="zh-CN" altLang="en-US" dirty="0"/>
              <a:t>（</a:t>
            </a:r>
            <a:r>
              <a:rPr lang="en-US" altLang="zh-CN" dirty="0"/>
              <a:t>context vector</a:t>
            </a:r>
            <a:r>
              <a:rPr lang="zh-CN" altLang="en-US" dirty="0"/>
              <a:t>），该向量作为输入传递给</a:t>
            </a:r>
            <a:r>
              <a:rPr lang="en-US" altLang="zh-CN" dirty="0"/>
              <a:t>decoder</a:t>
            </a:r>
            <a:r>
              <a:rPr lang="zh-CN" altLang="en-US" dirty="0"/>
              <a:t>。在每个解码位置 </a:t>
            </a:r>
            <a:r>
              <a:rPr lang="en-US" altLang="zh-CN" dirty="0"/>
              <a:t>j</a:t>
            </a:r>
            <a:r>
              <a:rPr lang="zh-CN" altLang="en-US" dirty="0"/>
              <a:t>上，内容向量 </a:t>
            </a:r>
            <a:r>
              <a:rPr lang="en-US" altLang="zh-CN" dirty="0" err="1"/>
              <a:t>cj</a:t>
            </a:r>
            <a:r>
              <a:rPr lang="en-US" altLang="zh-CN" dirty="0"/>
              <a:t> </a:t>
            </a:r>
            <a:r>
              <a:rPr lang="zh-CN" altLang="en-US" dirty="0"/>
              <a:t>是编码器所有隐藏状态</a:t>
            </a:r>
            <a:r>
              <a:rPr lang="en-US" altLang="zh-CN" dirty="0"/>
              <a:t>hi</a:t>
            </a:r>
            <a:r>
              <a:rPr lang="zh-CN" altLang="en-US" dirty="0"/>
              <a:t>及其相应注意力权重 </a:t>
            </a:r>
            <a:r>
              <a:rPr lang="en-US" altLang="zh-CN" dirty="0"/>
              <a:t>α</a:t>
            </a:r>
            <a:r>
              <a:rPr lang="en-US" altLang="zh-CN" dirty="0" err="1"/>
              <a:t>ij</a:t>
            </a:r>
            <a:r>
              <a:rPr lang="en-US" altLang="zh-CN" dirty="0"/>
              <a:t> </a:t>
            </a:r>
            <a:r>
              <a:rPr lang="zh-CN" altLang="en-US" dirty="0"/>
              <a:t>的加权和，即</a:t>
            </a:r>
          </a:p>
        </p:txBody>
      </p:sp>
      <p:sp>
        <p:nvSpPr>
          <p:cNvPr id="10" name="文本框 9">
            <a:extLst>
              <a:ext uri="{FF2B5EF4-FFF2-40B4-BE49-F238E27FC236}">
                <a16:creationId xmlns:a16="http://schemas.microsoft.com/office/drawing/2014/main" id="{193FC6D5-7B86-488E-B480-A387610330AD}"/>
              </a:ext>
            </a:extLst>
          </p:cNvPr>
          <p:cNvSpPr txBox="1"/>
          <p:nvPr/>
        </p:nvSpPr>
        <p:spPr>
          <a:xfrm>
            <a:off x="5350722" y="4905367"/>
            <a:ext cx="6171173" cy="1704954"/>
          </a:xfrm>
          <a:prstGeom prst="rect">
            <a:avLst/>
          </a:prstGeom>
          <a:noFill/>
        </p:spPr>
        <p:txBody>
          <a:bodyPr wrap="square" rtlCol="0">
            <a:spAutoFit/>
          </a:bodyPr>
          <a:lstStyle/>
          <a:p>
            <a:pPr>
              <a:lnSpc>
                <a:spcPct val="150000"/>
              </a:lnSpc>
            </a:pPr>
            <a:r>
              <a:rPr lang="zh-CN" altLang="en-US" dirty="0"/>
              <a:t>注意力权重是通过在体系结构中加入一个额外的前馈神经网络来学习的。</a:t>
            </a:r>
            <a:r>
              <a:rPr lang="el-GR" altLang="zh-CN" dirty="0"/>
              <a:t>Α</a:t>
            </a:r>
            <a:r>
              <a:rPr lang="en-US" altLang="zh-CN" dirty="0" err="1"/>
              <a:t>ij</a:t>
            </a:r>
            <a:r>
              <a:rPr lang="en-US" altLang="zh-CN" dirty="0"/>
              <a:t> </a:t>
            </a:r>
            <a:r>
              <a:rPr lang="zh-CN" altLang="en-US" dirty="0"/>
              <a:t>是</a:t>
            </a:r>
            <a:r>
              <a:rPr lang="en-US" altLang="zh-CN" dirty="0"/>
              <a:t>hi(candidate state)</a:t>
            </a:r>
            <a:r>
              <a:rPr lang="zh-CN" altLang="en-US" dirty="0"/>
              <a:t>和</a:t>
            </a:r>
            <a:r>
              <a:rPr lang="en-US" altLang="zh-CN" dirty="0"/>
              <a:t>sj-1(query state)</a:t>
            </a:r>
            <a:r>
              <a:rPr lang="zh-CN" altLang="en-US" dirty="0"/>
              <a:t>的函数，</a:t>
            </a:r>
            <a:r>
              <a:rPr lang="en-US" altLang="zh-CN" dirty="0"/>
              <a:t>hi</a:t>
            </a:r>
            <a:r>
              <a:rPr lang="zh-CN" altLang="en-US" dirty="0"/>
              <a:t>和</a:t>
            </a:r>
            <a:r>
              <a:rPr lang="en-US" altLang="zh-CN" dirty="0"/>
              <a:t>sj-1</a:t>
            </a:r>
            <a:r>
              <a:rPr lang="zh-CN" altLang="en-US" dirty="0"/>
              <a:t>被作为神经网络的输入。并且，这个前馈神经网络和</a:t>
            </a:r>
            <a:r>
              <a:rPr lang="en-US" altLang="zh-CN" dirty="0"/>
              <a:t>encoder-decoder</a:t>
            </a:r>
            <a:r>
              <a:rPr lang="zh-CN" altLang="en-US" dirty="0"/>
              <a:t>部分是联合训练的。</a:t>
            </a:r>
          </a:p>
        </p:txBody>
      </p:sp>
      <p:sp>
        <p:nvSpPr>
          <p:cNvPr id="11" name="矩形 10">
            <a:extLst>
              <a:ext uri="{FF2B5EF4-FFF2-40B4-BE49-F238E27FC236}">
                <a16:creationId xmlns:a16="http://schemas.microsoft.com/office/drawing/2014/main" id="{06663F76-AF22-4E2C-9B72-B7FD7A80F96E}"/>
              </a:ext>
            </a:extLst>
          </p:cNvPr>
          <p:cNvSpPr/>
          <p:nvPr/>
        </p:nvSpPr>
        <p:spPr>
          <a:xfrm>
            <a:off x="758882" y="1253517"/>
            <a:ext cx="1984261" cy="369332"/>
          </a:xfrm>
          <a:prstGeom prst="rect">
            <a:avLst/>
          </a:prstGeom>
        </p:spPr>
        <p:txBody>
          <a:bodyPr wrap="none">
            <a:spAutoFit/>
          </a:bodyPr>
          <a:lstStyle/>
          <a:p>
            <a:r>
              <a:rPr lang="en-US" altLang="zh-CN" b="1" dirty="0" smtClean="0"/>
              <a:t> </a:t>
            </a:r>
            <a:r>
              <a:rPr lang="en-US" altLang="zh-CN" b="1" dirty="0"/>
              <a:t>Attention Model</a:t>
            </a:r>
          </a:p>
        </p:txBody>
      </p:sp>
      <p:sp>
        <p:nvSpPr>
          <p:cNvPr id="15"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374708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7668290-98D8-4942-8B5F-6F02688AF8F3}"/>
              </a:ext>
            </a:extLst>
          </p:cNvPr>
          <p:cNvPicPr>
            <a:picLocks noChangeAspect="1"/>
          </p:cNvPicPr>
          <p:nvPr/>
        </p:nvPicPr>
        <p:blipFill rotWithShape="1">
          <a:blip r:embed="rId2"/>
          <a:srcRect l="3383" t="6686" r="46339"/>
          <a:stretch/>
        </p:blipFill>
        <p:spPr>
          <a:xfrm>
            <a:off x="630486" y="1257500"/>
            <a:ext cx="3848794" cy="3167097"/>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14</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14</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14" name="图片 13">
            <a:extLst>
              <a:ext uri="{FF2B5EF4-FFF2-40B4-BE49-F238E27FC236}">
                <a16:creationId xmlns:a16="http://schemas.microsoft.com/office/drawing/2014/main" id="{ACF789F5-6582-47BB-A608-075432CD93C2}"/>
              </a:ext>
            </a:extLst>
          </p:cNvPr>
          <p:cNvPicPr>
            <a:picLocks noChangeAspect="1"/>
          </p:cNvPicPr>
          <p:nvPr/>
        </p:nvPicPr>
        <p:blipFill>
          <a:blip r:embed="rId3"/>
          <a:stretch>
            <a:fillRect/>
          </a:stretch>
        </p:blipFill>
        <p:spPr>
          <a:xfrm>
            <a:off x="4621903" y="2778539"/>
            <a:ext cx="4348837" cy="1541209"/>
          </a:xfrm>
          <a:prstGeom prst="rect">
            <a:avLst/>
          </a:prstGeom>
        </p:spPr>
      </p:pic>
      <p:pic>
        <p:nvPicPr>
          <p:cNvPr id="15" name="图片 14">
            <a:extLst>
              <a:ext uri="{FF2B5EF4-FFF2-40B4-BE49-F238E27FC236}">
                <a16:creationId xmlns:a16="http://schemas.microsoft.com/office/drawing/2014/main" id="{24631264-A515-4856-A1EC-0D25CAB1C4B0}"/>
              </a:ext>
            </a:extLst>
          </p:cNvPr>
          <p:cNvPicPr>
            <a:picLocks noChangeAspect="1"/>
          </p:cNvPicPr>
          <p:nvPr/>
        </p:nvPicPr>
        <p:blipFill>
          <a:blip r:embed="rId4"/>
          <a:stretch>
            <a:fillRect/>
          </a:stretch>
        </p:blipFill>
        <p:spPr>
          <a:xfrm>
            <a:off x="4676066" y="1251091"/>
            <a:ext cx="3769820" cy="877508"/>
          </a:xfrm>
          <a:prstGeom prst="rect">
            <a:avLst/>
          </a:prstGeom>
        </p:spPr>
      </p:pic>
      <p:pic>
        <p:nvPicPr>
          <p:cNvPr id="16" name="图片 15">
            <a:extLst>
              <a:ext uri="{FF2B5EF4-FFF2-40B4-BE49-F238E27FC236}">
                <a16:creationId xmlns:a16="http://schemas.microsoft.com/office/drawing/2014/main" id="{D53D3C40-9FE2-4074-9CC5-6C5BB55338BD}"/>
              </a:ext>
            </a:extLst>
          </p:cNvPr>
          <p:cNvPicPr>
            <a:picLocks noChangeAspect="1"/>
          </p:cNvPicPr>
          <p:nvPr/>
        </p:nvPicPr>
        <p:blipFill>
          <a:blip r:embed="rId5"/>
          <a:stretch>
            <a:fillRect/>
          </a:stretch>
        </p:blipFill>
        <p:spPr>
          <a:xfrm>
            <a:off x="4676066" y="1934656"/>
            <a:ext cx="4174269" cy="831414"/>
          </a:xfrm>
          <a:prstGeom prst="rect">
            <a:avLst/>
          </a:prstGeom>
        </p:spPr>
      </p:pic>
      <p:pic>
        <p:nvPicPr>
          <p:cNvPr id="17" name="图片 16">
            <a:extLst>
              <a:ext uri="{FF2B5EF4-FFF2-40B4-BE49-F238E27FC236}">
                <a16:creationId xmlns:a16="http://schemas.microsoft.com/office/drawing/2014/main" id="{783C1DB9-13ED-4694-8D3A-CF15996F3B93}"/>
              </a:ext>
            </a:extLst>
          </p:cNvPr>
          <p:cNvPicPr>
            <a:picLocks noChangeAspect="1"/>
          </p:cNvPicPr>
          <p:nvPr/>
        </p:nvPicPr>
        <p:blipFill>
          <a:blip r:embed="rId6"/>
          <a:stretch>
            <a:fillRect/>
          </a:stretch>
        </p:blipFill>
        <p:spPr>
          <a:xfrm>
            <a:off x="2714828" y="4631329"/>
            <a:ext cx="4888533" cy="1330322"/>
          </a:xfrm>
          <a:prstGeom prst="rect">
            <a:avLst/>
          </a:prstGeom>
        </p:spPr>
      </p:pic>
      <p:pic>
        <p:nvPicPr>
          <p:cNvPr id="18" name="图片 17">
            <a:extLst>
              <a:ext uri="{FF2B5EF4-FFF2-40B4-BE49-F238E27FC236}">
                <a16:creationId xmlns:a16="http://schemas.microsoft.com/office/drawing/2014/main" id="{76DD16F6-4280-4123-9E8A-CC4F45307C98}"/>
              </a:ext>
            </a:extLst>
          </p:cNvPr>
          <p:cNvPicPr>
            <a:picLocks noChangeAspect="1"/>
          </p:cNvPicPr>
          <p:nvPr/>
        </p:nvPicPr>
        <p:blipFill>
          <a:blip r:embed="rId7"/>
          <a:stretch>
            <a:fillRect/>
          </a:stretch>
        </p:blipFill>
        <p:spPr>
          <a:xfrm>
            <a:off x="8326237" y="4605199"/>
            <a:ext cx="3591896" cy="657949"/>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9572994" y="3098746"/>
                <a:ext cx="1629612" cy="871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𝒕</m:t>
                          </m:r>
                        </m:sub>
                      </m:sSub>
                      <m:r>
                        <a:rPr lang="pt-BR" altLang="zh-CN" sz="2000" b="1" i="1" smtClean="0">
                          <a:latin typeface="Cambria Math" panose="02040503050406030204" pitchFamily="18" charset="0"/>
                        </a:rPr>
                        <m:t>=</m:t>
                      </m:r>
                      <m:nary>
                        <m:naryPr>
                          <m:chr m:val="∑"/>
                          <m:ctrlPr>
                            <a:rPr lang="pt-BR"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𝒔</m:t>
                          </m:r>
                          <m:r>
                            <a:rPr lang="pt-BR"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𝑺</m:t>
                          </m:r>
                        </m:sup>
                        <m:e>
                          <m:sSub>
                            <m:sSubPr>
                              <m:ctrlPr>
                                <a:rPr lang="pt-BR" altLang="zh-CN" sz="2000" b="1" i="1" smtClean="0">
                                  <a:latin typeface="Cambria Math" panose="02040503050406030204" pitchFamily="18" charset="0"/>
                                </a:rPr>
                              </m:ctrlPr>
                            </m:sSubPr>
                            <m:e>
                              <m:r>
                                <a:rPr lang="zh-CN" altLang="pt-BR" sz="2000" b="1" i="1" smtClean="0">
                                  <a:latin typeface="Cambria Math" panose="02040503050406030204" pitchFamily="18" charset="0"/>
                                </a:rPr>
                                <m:t>𝜶</m:t>
                              </m:r>
                            </m:e>
                            <m:sub>
                              <m:r>
                                <a:rPr lang="en-US" altLang="zh-CN" sz="2000" b="1" i="1" smtClean="0">
                                  <a:latin typeface="Cambria Math" panose="02040503050406030204" pitchFamily="18" charset="0"/>
                                </a:rPr>
                                <m:t>𝒕𝒔</m:t>
                              </m:r>
                            </m:sub>
                          </m:sSub>
                          <m:sSub>
                            <m:sSubPr>
                              <m:ctrlPr>
                                <a:rPr lang="pt-BR" altLang="zh-CN" sz="2000" b="1" i="1" smtClean="0">
                                  <a:latin typeface="Cambria Math" panose="02040503050406030204" pitchFamily="18" charset="0"/>
                                </a:rPr>
                              </m:ctrlPr>
                            </m:sSubPr>
                            <m:e>
                              <m:bar>
                                <m:barPr>
                                  <m:pos m:val="top"/>
                                  <m:ctrlPr>
                                    <a:rPr lang="pt-BR" altLang="zh-CN" sz="2000" b="1" i="1" smtClean="0">
                                      <a:latin typeface="Cambria Math" panose="02040503050406030204" pitchFamily="18" charset="0"/>
                                    </a:rPr>
                                  </m:ctrlPr>
                                </m:barPr>
                                <m:e>
                                  <m:r>
                                    <a:rPr lang="en-US" altLang="zh-CN" sz="2000" b="1" i="1" smtClean="0">
                                      <a:latin typeface="Cambria Math" panose="02040503050406030204" pitchFamily="18" charset="0"/>
                                    </a:rPr>
                                    <m:t>𝒉</m:t>
                                  </m:r>
                                </m:e>
                              </m:bar>
                            </m:e>
                            <m:sub>
                              <m:r>
                                <a:rPr lang="en-US" altLang="zh-CN" sz="2000" b="1" i="1" smtClean="0">
                                  <a:latin typeface="Cambria Math" panose="02040503050406030204" pitchFamily="18" charset="0"/>
                                </a:rPr>
                                <m:t>𝒔</m:t>
                              </m:r>
                            </m:sub>
                          </m:sSub>
                        </m:e>
                      </m:nary>
                    </m:oMath>
                  </m:oMathPara>
                </a14:m>
                <a:endParaRPr lang="zh-CN" altLang="en-US" sz="2000" b="1" dirty="0"/>
              </a:p>
            </p:txBody>
          </p:sp>
        </mc:Choice>
        <mc:Fallback>
          <p:sp>
            <p:nvSpPr>
              <p:cNvPr id="4" name="文本框 3"/>
              <p:cNvSpPr txBox="1">
                <a:spLocks noRot="1" noChangeAspect="1" noMove="1" noResize="1" noEditPoints="1" noAdjustHandles="1" noChangeArrowheads="1" noChangeShapeType="1" noTextEdit="1"/>
              </p:cNvSpPr>
              <p:nvPr/>
            </p:nvSpPr>
            <p:spPr>
              <a:xfrm>
                <a:off x="9572994" y="3098746"/>
                <a:ext cx="1629612" cy="871521"/>
              </a:xfrm>
              <a:prstGeom prst="rect">
                <a:avLst/>
              </a:prstGeom>
              <a:blipFill>
                <a:blip r:embed="rId8"/>
                <a:stretch>
                  <a:fillRect/>
                </a:stretch>
              </a:blipFill>
            </p:spPr>
            <p:txBody>
              <a:bodyPr/>
              <a:lstStyle/>
              <a:p>
                <a:r>
                  <a:rPr lang="zh-CN" altLang="en-US">
                    <a:noFill/>
                  </a:rPr>
                  <a:t> </a:t>
                </a:r>
              </a:p>
            </p:txBody>
          </p:sp>
        </mc:Fallback>
      </mc:AlternateContent>
      <p:sp>
        <p:nvSpPr>
          <p:cNvPr id="20" name="灯片编号占位符 1">
            <a:extLst>
              <a:ext uri="{FF2B5EF4-FFF2-40B4-BE49-F238E27FC236}">
                <a16:creationId xmlns:a16="http://schemas.microsoft.com/office/drawing/2014/main" id="{00DA05B6-0A01-4C2E-B481-0B44224EA11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mtClean="0"/>
              <a:t>第 </a:t>
            </a:r>
            <a:fld id="{75168D04-7926-484C-B90B-2D13ABC6EC67}" type="slidenum">
              <a:rPr lang="zh-CN" altLang="en-US" smtClean="0"/>
              <a:pPr/>
              <a:t>14</a:t>
            </a:fld>
            <a:r>
              <a:rPr lang="zh-CN" altLang="en-US" smtClean="0"/>
              <a:t> 页</a:t>
            </a:r>
            <a:endParaRPr lang="zh-CN" altLang="en-US" dirty="0"/>
          </a:p>
        </p:txBody>
      </p:sp>
      <p:sp>
        <p:nvSpPr>
          <p:cNvPr id="21" name="灯片编号占位符 1">
            <a:extLst>
              <a:ext uri="{FF2B5EF4-FFF2-40B4-BE49-F238E27FC236}">
                <a16:creationId xmlns:a16="http://schemas.microsoft.com/office/drawing/2014/main" id="{C793FDB2-E620-4AB4-A9A1-C92155084E52}"/>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14</a:t>
            </a:fld>
            <a:r>
              <a:rPr lang="zh-CN" altLang="en-US"/>
              <a:t> 页</a:t>
            </a:r>
            <a:endParaRPr lang="zh-CN" altLang="en-US" dirty="0"/>
          </a:p>
        </p:txBody>
      </p:sp>
      <p:sp>
        <p:nvSpPr>
          <p:cNvPr id="23" name="文本框 22">
            <a:extLst>
              <a:ext uri="{FF2B5EF4-FFF2-40B4-BE49-F238E27FC236}">
                <a16:creationId xmlns:a16="http://schemas.microsoft.com/office/drawing/2014/main" id="{35A16A7C-E0AA-4D52-8BB8-66373442E269}"/>
              </a:ext>
            </a:extLst>
          </p:cNvPr>
          <p:cNvSpPr txBox="1"/>
          <p:nvPr/>
        </p:nvSpPr>
        <p:spPr>
          <a:xfrm>
            <a:off x="1369231" y="4301682"/>
            <a:ext cx="1789605" cy="369332"/>
          </a:xfrm>
          <a:prstGeom prst="rect">
            <a:avLst/>
          </a:prstGeom>
          <a:noFill/>
        </p:spPr>
        <p:txBody>
          <a:bodyPr wrap="square" rtlCol="0">
            <a:spAutoFit/>
          </a:bodyPr>
          <a:lstStyle/>
          <a:p>
            <a:r>
              <a:rPr lang="zh-CN" altLang="en-US" b="1" dirty="0"/>
              <a:t>全局</a:t>
            </a:r>
            <a:r>
              <a:rPr lang="en-US" altLang="zh-CN" b="1" dirty="0"/>
              <a:t>attention</a:t>
            </a:r>
            <a:r>
              <a:rPr lang="en-US" altLang="zh-CN" dirty="0"/>
              <a:t>:</a:t>
            </a:r>
            <a:endParaRPr lang="zh-CN" altLang="en-US" dirty="0"/>
          </a:p>
        </p:txBody>
      </p:sp>
      <p:sp>
        <p:nvSpPr>
          <p:cNvPr id="27"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14471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0B03EE8-1FAC-45AA-8844-CCF4CBBA73AE}"/>
              </a:ext>
            </a:extLst>
          </p:cNvPr>
          <p:cNvPicPr>
            <a:picLocks noChangeAspect="1"/>
          </p:cNvPicPr>
          <p:nvPr/>
        </p:nvPicPr>
        <p:blipFill rotWithShape="1">
          <a:blip r:embed="rId2"/>
          <a:srcRect l="52136" t="9974"/>
          <a:stretch/>
        </p:blipFill>
        <p:spPr>
          <a:xfrm>
            <a:off x="1207423" y="1229516"/>
            <a:ext cx="3702039" cy="3087219"/>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15</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15</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9" name="图片 8">
            <a:extLst>
              <a:ext uri="{FF2B5EF4-FFF2-40B4-BE49-F238E27FC236}">
                <a16:creationId xmlns:a16="http://schemas.microsoft.com/office/drawing/2014/main" id="{7D51BB66-D6EA-4D75-A98C-7E966D89A235}"/>
              </a:ext>
            </a:extLst>
          </p:cNvPr>
          <p:cNvPicPr>
            <a:picLocks noChangeAspect="1"/>
          </p:cNvPicPr>
          <p:nvPr/>
        </p:nvPicPr>
        <p:blipFill>
          <a:blip r:embed="rId3"/>
          <a:stretch>
            <a:fillRect/>
          </a:stretch>
        </p:blipFill>
        <p:spPr>
          <a:xfrm>
            <a:off x="5739839" y="1244476"/>
            <a:ext cx="3769820" cy="877508"/>
          </a:xfrm>
          <a:prstGeom prst="rect">
            <a:avLst/>
          </a:prstGeom>
        </p:spPr>
      </p:pic>
      <p:pic>
        <p:nvPicPr>
          <p:cNvPr id="10" name="图片 9">
            <a:extLst>
              <a:ext uri="{FF2B5EF4-FFF2-40B4-BE49-F238E27FC236}">
                <a16:creationId xmlns:a16="http://schemas.microsoft.com/office/drawing/2014/main" id="{DC6C57F5-BDD1-4C9F-A158-024C4D6D14D4}"/>
              </a:ext>
            </a:extLst>
          </p:cNvPr>
          <p:cNvPicPr>
            <a:picLocks noChangeAspect="1"/>
          </p:cNvPicPr>
          <p:nvPr/>
        </p:nvPicPr>
        <p:blipFill>
          <a:blip r:embed="rId4"/>
          <a:stretch>
            <a:fillRect/>
          </a:stretch>
        </p:blipFill>
        <p:spPr>
          <a:xfrm>
            <a:off x="5610440" y="1916351"/>
            <a:ext cx="4301601" cy="856775"/>
          </a:xfrm>
          <a:prstGeom prst="rect">
            <a:avLst/>
          </a:prstGeom>
        </p:spPr>
      </p:pic>
      <p:sp>
        <p:nvSpPr>
          <p:cNvPr id="11" name="文本框 10">
            <a:extLst>
              <a:ext uri="{FF2B5EF4-FFF2-40B4-BE49-F238E27FC236}">
                <a16:creationId xmlns:a16="http://schemas.microsoft.com/office/drawing/2014/main" id="{0142C511-84D0-4275-B156-00F3D38B5974}"/>
              </a:ext>
            </a:extLst>
          </p:cNvPr>
          <p:cNvSpPr txBox="1"/>
          <p:nvPr/>
        </p:nvSpPr>
        <p:spPr>
          <a:xfrm>
            <a:off x="5954635" y="2705138"/>
            <a:ext cx="3613213" cy="646331"/>
          </a:xfrm>
          <a:prstGeom prst="rect">
            <a:avLst/>
          </a:prstGeom>
          <a:noFill/>
        </p:spPr>
        <p:txBody>
          <a:bodyPr wrap="square" rtlCol="0">
            <a:spAutoFit/>
          </a:bodyPr>
          <a:lstStyle/>
          <a:p>
            <a:r>
              <a:rPr lang="zh-CN" altLang="en-US" dirty="0"/>
              <a:t>二者对上下文向量的获取方式不同：</a:t>
            </a:r>
            <a:endParaRPr lang="en-US" altLang="zh-CN" dirty="0"/>
          </a:p>
          <a:p>
            <a:endParaRPr lang="zh-CN" altLang="en-US" dirty="0"/>
          </a:p>
        </p:txBody>
      </p:sp>
      <p:sp>
        <p:nvSpPr>
          <p:cNvPr id="12" name="灯片编号占位符 1">
            <a:extLst>
              <a:ext uri="{FF2B5EF4-FFF2-40B4-BE49-F238E27FC236}">
                <a16:creationId xmlns:a16="http://schemas.microsoft.com/office/drawing/2014/main" id="{00DA05B6-0A01-4C2E-B481-0B44224EA116}"/>
              </a:ext>
            </a:extLst>
          </p:cNvPr>
          <p:cNvSpPr txBox="1">
            <a:spLocks/>
          </p:cNvSpPr>
          <p:nvPr/>
        </p:nvSpPr>
        <p:spPr>
          <a:xfrm>
            <a:off x="862860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mtClean="0"/>
              <a:t>第 </a:t>
            </a:r>
            <a:fld id="{75168D04-7926-484C-B90B-2D13ABC6EC67}" type="slidenum">
              <a:rPr lang="zh-CN" altLang="en-US" smtClean="0"/>
              <a:pPr/>
              <a:t>15</a:t>
            </a:fld>
            <a:r>
              <a:rPr lang="zh-CN" altLang="en-US" smtClean="0"/>
              <a:t> 页</a:t>
            </a:r>
            <a:endParaRPr lang="zh-CN" altLang="en-US" dirty="0"/>
          </a:p>
        </p:txBody>
      </p:sp>
      <p:sp>
        <p:nvSpPr>
          <p:cNvPr id="14" name="灯片编号占位符 1">
            <a:extLst>
              <a:ext uri="{FF2B5EF4-FFF2-40B4-BE49-F238E27FC236}">
                <a16:creationId xmlns:a16="http://schemas.microsoft.com/office/drawing/2014/main" id="{97D7CC03-61EB-4766-8712-2245AC7A8959}"/>
              </a:ext>
            </a:extLst>
          </p:cNvPr>
          <p:cNvSpPr txBox="1">
            <a:spLocks/>
          </p:cNvSpPr>
          <p:nvPr/>
        </p:nvSpPr>
        <p:spPr>
          <a:xfrm>
            <a:off x="862860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15</a:t>
            </a:fld>
            <a:r>
              <a:rPr lang="zh-CN" altLang="en-US"/>
              <a:t> 页</a:t>
            </a:r>
            <a:endParaRPr lang="zh-CN" altLang="en-US" dirty="0"/>
          </a:p>
        </p:txBody>
      </p:sp>
      <p:pic>
        <p:nvPicPr>
          <p:cNvPr id="15" name="图片 14">
            <a:extLst>
              <a:ext uri="{FF2B5EF4-FFF2-40B4-BE49-F238E27FC236}">
                <a16:creationId xmlns:a16="http://schemas.microsoft.com/office/drawing/2014/main" id="{29643851-C3B1-4E40-8FBB-AA26138766CA}"/>
              </a:ext>
            </a:extLst>
          </p:cNvPr>
          <p:cNvPicPr>
            <a:picLocks noChangeAspect="1"/>
          </p:cNvPicPr>
          <p:nvPr/>
        </p:nvPicPr>
        <p:blipFill>
          <a:blip r:embed="rId5"/>
          <a:stretch>
            <a:fillRect/>
          </a:stretch>
        </p:blipFill>
        <p:spPr>
          <a:xfrm>
            <a:off x="5739839" y="3080277"/>
            <a:ext cx="5202429" cy="704496"/>
          </a:xfrm>
          <a:prstGeom prst="rect">
            <a:avLst/>
          </a:prstGeom>
        </p:spPr>
      </p:pic>
      <p:pic>
        <p:nvPicPr>
          <p:cNvPr id="16" name="图片 15">
            <a:extLst>
              <a:ext uri="{FF2B5EF4-FFF2-40B4-BE49-F238E27FC236}">
                <a16:creationId xmlns:a16="http://schemas.microsoft.com/office/drawing/2014/main" id="{AC7B0717-4A7F-4077-8B25-ABC88F555C62}"/>
              </a:ext>
            </a:extLst>
          </p:cNvPr>
          <p:cNvPicPr>
            <a:picLocks noChangeAspect="1"/>
          </p:cNvPicPr>
          <p:nvPr/>
        </p:nvPicPr>
        <p:blipFill>
          <a:blip r:embed="rId6"/>
          <a:stretch>
            <a:fillRect/>
          </a:stretch>
        </p:blipFill>
        <p:spPr>
          <a:xfrm>
            <a:off x="7141794" y="3689373"/>
            <a:ext cx="4852107" cy="1013314"/>
          </a:xfrm>
          <a:prstGeom prst="rect">
            <a:avLst/>
          </a:prstGeom>
        </p:spPr>
      </p:pic>
      <p:sp>
        <p:nvSpPr>
          <p:cNvPr id="17" name="文本框 16">
            <a:extLst>
              <a:ext uri="{FF2B5EF4-FFF2-40B4-BE49-F238E27FC236}">
                <a16:creationId xmlns:a16="http://schemas.microsoft.com/office/drawing/2014/main" id="{DF557CB9-B4A5-4781-946C-C864778775C1}"/>
              </a:ext>
            </a:extLst>
          </p:cNvPr>
          <p:cNvSpPr txBox="1"/>
          <p:nvPr/>
        </p:nvSpPr>
        <p:spPr>
          <a:xfrm>
            <a:off x="986992" y="1383214"/>
            <a:ext cx="1936565" cy="369332"/>
          </a:xfrm>
          <a:prstGeom prst="rect">
            <a:avLst/>
          </a:prstGeom>
          <a:noFill/>
        </p:spPr>
        <p:txBody>
          <a:bodyPr wrap="square" rtlCol="0">
            <a:spAutoFit/>
          </a:bodyPr>
          <a:lstStyle/>
          <a:p>
            <a:r>
              <a:rPr lang="zh-CN" altLang="en-US" b="1" dirty="0"/>
              <a:t>局部</a:t>
            </a:r>
            <a:r>
              <a:rPr lang="en-US" altLang="zh-CN" b="1" dirty="0"/>
              <a:t>attention</a:t>
            </a:r>
            <a:r>
              <a:rPr lang="en-US" altLang="zh-CN" dirty="0"/>
              <a:t>:</a:t>
            </a:r>
            <a:endParaRPr lang="zh-CN" altLang="en-US" dirty="0"/>
          </a:p>
        </p:txBody>
      </p:sp>
      <p:sp>
        <p:nvSpPr>
          <p:cNvPr id="18" name="文本框 17">
            <a:extLst>
              <a:ext uri="{FF2B5EF4-FFF2-40B4-BE49-F238E27FC236}">
                <a16:creationId xmlns:a16="http://schemas.microsoft.com/office/drawing/2014/main" id="{3555CFF4-4633-44DF-A89B-926CE9F95F3F}"/>
              </a:ext>
            </a:extLst>
          </p:cNvPr>
          <p:cNvSpPr txBox="1"/>
          <p:nvPr/>
        </p:nvSpPr>
        <p:spPr>
          <a:xfrm>
            <a:off x="534268" y="4711649"/>
            <a:ext cx="10840734" cy="1338828"/>
          </a:xfrm>
          <a:prstGeom prst="rect">
            <a:avLst/>
          </a:prstGeom>
          <a:noFill/>
        </p:spPr>
        <p:txBody>
          <a:bodyPr wrap="square" rtlCol="0">
            <a:spAutoFit/>
          </a:bodyPr>
          <a:lstStyle/>
          <a:p>
            <a:pPr>
              <a:lnSpc>
                <a:spcPct val="150000"/>
              </a:lnSpc>
            </a:pPr>
            <a:r>
              <a:rPr lang="zh-CN" altLang="en-US" dirty="0"/>
              <a:t>在时刻</a:t>
            </a:r>
            <a:r>
              <a:rPr lang="en-US" altLang="zh-CN" dirty="0"/>
              <a:t>t </a:t>
            </a:r>
            <a:r>
              <a:rPr lang="zh-CN" altLang="en-US" dirty="0"/>
              <a:t>模型首先为每个目标单词生成一个对齐位置</a:t>
            </a:r>
            <a:r>
              <a:rPr lang="en-US" altLang="zh-CN" dirty="0" err="1"/>
              <a:t>pt</a:t>
            </a:r>
            <a:r>
              <a:rPr lang="zh-CN" altLang="en-US" dirty="0"/>
              <a:t>。上下文向量</a:t>
            </a:r>
            <a:r>
              <a:rPr lang="en-US" altLang="zh-CN" dirty="0" err="1"/>
              <a:t>ct</a:t>
            </a:r>
            <a:r>
              <a:rPr lang="en-US" altLang="zh-CN" dirty="0"/>
              <a:t> </a:t>
            </a:r>
            <a:r>
              <a:rPr lang="zh-CN" altLang="en-US" dirty="0"/>
              <a:t>通过窗口</a:t>
            </a:r>
            <a:r>
              <a:rPr lang="en-US" altLang="zh-CN" dirty="0"/>
              <a:t>[</a:t>
            </a:r>
            <a:r>
              <a:rPr lang="en-US" altLang="zh-CN" dirty="0" err="1"/>
              <a:t>pt</a:t>
            </a:r>
            <a:r>
              <a:rPr lang="en-US" altLang="zh-CN" dirty="0"/>
              <a:t> -</a:t>
            </a:r>
            <a:r>
              <a:rPr lang="en-US" altLang="zh-CN" dirty="0" err="1"/>
              <a:t>D,pt</a:t>
            </a:r>
            <a:r>
              <a:rPr lang="en-US" altLang="zh-CN" dirty="0"/>
              <a:t> +D] </a:t>
            </a:r>
            <a:r>
              <a:rPr lang="zh-CN" altLang="en-US" dirty="0"/>
              <a:t>内的源隐藏状态集合加权平均计算得到；</a:t>
            </a:r>
            <a:r>
              <a:rPr lang="en-US" altLang="zh-CN" dirty="0"/>
              <a:t>D </a:t>
            </a:r>
            <a:r>
              <a:rPr lang="zh-CN" altLang="en-US" dirty="0"/>
              <a:t>根据经验选择。与全局方法不同，局部对齐向量</a:t>
            </a:r>
            <a:r>
              <a:rPr lang="en-US" altLang="zh-CN" dirty="0"/>
              <a:t>at </a:t>
            </a:r>
            <a:r>
              <a:rPr lang="zh-CN" altLang="en-US" dirty="0"/>
              <a:t>是固定维度的，即∈</a:t>
            </a:r>
            <a:r>
              <a:rPr lang="en-US" altLang="zh-CN" dirty="0"/>
              <a:t>ℝ2D+1</a:t>
            </a:r>
            <a:endParaRPr lang="zh-CN" altLang="en-US" dirty="0"/>
          </a:p>
        </p:txBody>
      </p:sp>
      <p:sp>
        <p:nvSpPr>
          <p:cNvPr id="1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39879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16</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16</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8" name="图片 7">
            <a:extLst>
              <a:ext uri="{FF2B5EF4-FFF2-40B4-BE49-F238E27FC236}">
                <a16:creationId xmlns:a16="http://schemas.microsoft.com/office/drawing/2014/main" id="{0F78D631-F7EB-4457-AEF1-EDF038BC71AF}"/>
              </a:ext>
            </a:extLst>
          </p:cNvPr>
          <p:cNvPicPr>
            <a:picLocks noChangeAspect="1"/>
          </p:cNvPicPr>
          <p:nvPr/>
        </p:nvPicPr>
        <p:blipFill rotWithShape="1">
          <a:blip r:embed="rId2">
            <a:extLst>
              <a:ext uri="{28A0092B-C50C-407E-A947-70E740481C1C}">
                <a14:useLocalDpi xmlns:a14="http://schemas.microsoft.com/office/drawing/2010/main" val="0"/>
              </a:ext>
            </a:extLst>
          </a:blip>
          <a:srcRect b="3778"/>
          <a:stretch/>
        </p:blipFill>
        <p:spPr>
          <a:xfrm>
            <a:off x="580438" y="1220714"/>
            <a:ext cx="10097194" cy="4970692"/>
          </a:xfrm>
          <a:prstGeom prst="rect">
            <a:avLst/>
          </a:prstGeom>
        </p:spPr>
      </p:pic>
      <p:sp>
        <p:nvSpPr>
          <p:cNvPr id="9" name="文本框 8">
            <a:extLst>
              <a:ext uri="{FF2B5EF4-FFF2-40B4-BE49-F238E27FC236}">
                <a16:creationId xmlns:a16="http://schemas.microsoft.com/office/drawing/2014/main" id="{34B5D7F1-6729-4621-9CA8-3BC5E69E7143}"/>
              </a:ext>
            </a:extLst>
          </p:cNvPr>
          <p:cNvSpPr txBox="1"/>
          <p:nvPr/>
        </p:nvSpPr>
        <p:spPr>
          <a:xfrm>
            <a:off x="1129556" y="1778134"/>
            <a:ext cx="2903303" cy="369332"/>
          </a:xfrm>
          <a:prstGeom prst="rect">
            <a:avLst/>
          </a:prstGeom>
          <a:noFill/>
        </p:spPr>
        <p:txBody>
          <a:bodyPr wrap="square" rtlCol="0">
            <a:spAutoFit/>
          </a:bodyPr>
          <a:lstStyle/>
          <a:p>
            <a:r>
              <a:rPr lang="zh-CN" altLang="en-US" b="1" dirty="0"/>
              <a:t>局部</a:t>
            </a:r>
            <a:r>
              <a:rPr lang="en-US" altLang="zh-CN" b="1" dirty="0"/>
              <a:t>attention</a:t>
            </a:r>
            <a:r>
              <a:rPr lang="en-US" altLang="zh-CN" dirty="0"/>
              <a:t>:</a:t>
            </a:r>
            <a:endParaRPr lang="zh-CN" altLang="en-US" dirty="0"/>
          </a:p>
        </p:txBody>
      </p:sp>
      <p:sp>
        <p:nvSpPr>
          <p:cNvPr id="10"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215490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17</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17</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8"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3" name="文本框 2"/>
          <p:cNvSpPr txBox="1"/>
          <p:nvPr/>
        </p:nvSpPr>
        <p:spPr>
          <a:xfrm>
            <a:off x="581891" y="1182683"/>
            <a:ext cx="4114800" cy="400110"/>
          </a:xfrm>
          <a:prstGeom prst="rect">
            <a:avLst/>
          </a:prstGeom>
          <a:noFill/>
        </p:spPr>
        <p:txBody>
          <a:bodyPr wrap="square" rtlCol="0">
            <a:spAutoFit/>
          </a:bodyPr>
          <a:lstStyle/>
          <a:p>
            <a:r>
              <a:rPr lang="zh-CN" altLang="en-US" sz="2000" b="1" dirty="0" smtClean="0"/>
              <a:t>软性注意力与硬性注意力</a:t>
            </a:r>
            <a:endParaRPr lang="zh-CN" altLang="en-US" sz="2000" b="1" dirty="0"/>
          </a:p>
        </p:txBody>
      </p:sp>
      <p:sp>
        <p:nvSpPr>
          <p:cNvPr id="4" name="文本框 3"/>
          <p:cNvSpPr txBox="1"/>
          <p:nvPr/>
        </p:nvSpPr>
        <p:spPr>
          <a:xfrm>
            <a:off x="435221" y="1582793"/>
            <a:ext cx="10820211" cy="4247317"/>
          </a:xfrm>
          <a:prstGeom prst="rect">
            <a:avLst/>
          </a:prstGeom>
          <a:noFill/>
        </p:spPr>
        <p:txBody>
          <a:bodyPr wrap="square" rtlCol="0">
            <a:spAutoFit/>
          </a:bodyPr>
          <a:lstStyle/>
          <a:p>
            <a:pPr indent="457200">
              <a:lnSpc>
                <a:spcPct val="150000"/>
              </a:lnSpc>
            </a:pPr>
            <a:r>
              <a:rPr lang="zh-CN" altLang="en-US" b="1" dirty="0" smtClean="0"/>
              <a:t>全局</a:t>
            </a:r>
            <a:r>
              <a:rPr lang="en-US" altLang="zh-CN" b="1" dirty="0" smtClean="0"/>
              <a:t>attention</a:t>
            </a:r>
            <a:r>
              <a:rPr lang="zh-CN" altLang="en-US" dirty="0"/>
              <a:t>： </a:t>
            </a:r>
            <a:r>
              <a:rPr lang="en-US" altLang="zh-CN" dirty="0"/>
              <a:t>Decoder</a:t>
            </a:r>
            <a:r>
              <a:rPr lang="zh-CN" altLang="en-US" dirty="0"/>
              <a:t>的过程中，每一个时间步的</a:t>
            </a:r>
            <a:r>
              <a:rPr lang="en-US" altLang="zh-CN" dirty="0"/>
              <a:t>Context vector</a:t>
            </a:r>
            <a:r>
              <a:rPr lang="zh-CN" altLang="en-US" dirty="0"/>
              <a:t>需要计算</a:t>
            </a:r>
            <a:r>
              <a:rPr lang="en-US" altLang="zh-CN" dirty="0"/>
              <a:t>Encoder</a:t>
            </a:r>
            <a:r>
              <a:rPr lang="zh-CN" altLang="en-US" dirty="0"/>
              <a:t>中每一个单词的注意力权重，然后加权得到。</a:t>
            </a:r>
            <a:endParaRPr lang="en-US" altLang="zh-CN" dirty="0" smtClean="0"/>
          </a:p>
          <a:p>
            <a:pPr indent="457200">
              <a:lnSpc>
                <a:spcPct val="150000"/>
              </a:lnSpc>
            </a:pPr>
            <a:r>
              <a:rPr lang="zh-CN" altLang="en-US" b="1" dirty="0" smtClean="0"/>
              <a:t>局部</a:t>
            </a:r>
            <a:r>
              <a:rPr lang="en-US" altLang="zh-CN" b="1" dirty="0" smtClean="0"/>
              <a:t>attention</a:t>
            </a:r>
            <a:r>
              <a:rPr lang="zh-CN" altLang="en-US" dirty="0"/>
              <a:t>：首先找到一个对其位置，然后在对其位置左右一个窗口内来计算注意力权重，最终加权得到</a:t>
            </a:r>
            <a:r>
              <a:rPr lang="en-US" altLang="zh-CN" dirty="0"/>
              <a:t>Context vector</a:t>
            </a:r>
            <a:r>
              <a:rPr lang="zh-CN" altLang="en-US" dirty="0"/>
              <a:t>。这其实是</a:t>
            </a:r>
            <a:r>
              <a:rPr lang="en-US" altLang="zh-CN" dirty="0"/>
              <a:t>Soft AM</a:t>
            </a:r>
            <a:r>
              <a:rPr lang="zh-CN" altLang="en-US" dirty="0"/>
              <a:t>和</a:t>
            </a:r>
            <a:r>
              <a:rPr lang="en-US" altLang="zh-CN" dirty="0"/>
              <a:t>Hard AM</a:t>
            </a:r>
            <a:r>
              <a:rPr lang="zh-CN" altLang="en-US" dirty="0"/>
              <a:t>的一个混合折中。</a:t>
            </a:r>
            <a:endParaRPr lang="en-US" altLang="zh-CN" dirty="0" smtClean="0"/>
          </a:p>
          <a:p>
            <a:pPr indent="457200">
              <a:lnSpc>
                <a:spcPct val="150000"/>
              </a:lnSpc>
            </a:pPr>
            <a:r>
              <a:rPr lang="zh-CN" altLang="en-US" b="1" dirty="0" smtClean="0"/>
              <a:t>软性注意力</a:t>
            </a:r>
            <a:r>
              <a:rPr lang="zh-CN" altLang="en-US" dirty="0" smtClean="0"/>
              <a:t>：</a:t>
            </a:r>
            <a:r>
              <a:rPr lang="en-US" altLang="zh-CN" dirty="0"/>
              <a:t>Soft</a:t>
            </a:r>
            <a:r>
              <a:rPr lang="zh-CN" altLang="en-US" dirty="0"/>
              <a:t>是给每个单词都赋予一个单词对齐概率。在求注意力分配概率分布的时候，对于输入句子</a:t>
            </a:r>
            <a:r>
              <a:rPr lang="en-US" altLang="zh-CN" dirty="0"/>
              <a:t>X</a:t>
            </a:r>
            <a:r>
              <a:rPr lang="zh-CN" altLang="en-US" dirty="0"/>
              <a:t>中任意一个单词都给出个概率，是个概率分布。</a:t>
            </a:r>
            <a:endParaRPr lang="en-US" altLang="zh-CN" dirty="0" smtClean="0"/>
          </a:p>
          <a:p>
            <a:pPr indent="457200">
              <a:lnSpc>
                <a:spcPct val="150000"/>
              </a:lnSpc>
            </a:pPr>
            <a:r>
              <a:rPr lang="zh-CN" altLang="en-US" b="1" dirty="0" smtClean="0"/>
              <a:t>硬性注意力</a:t>
            </a:r>
            <a:r>
              <a:rPr lang="zh-CN" altLang="en-US" dirty="0" smtClean="0"/>
              <a:t>：</a:t>
            </a:r>
            <a:r>
              <a:rPr lang="zh-CN" altLang="en-US" dirty="0"/>
              <a:t>直接从输入句子里面找到某个特定的单词，然后把目标句子单词和这个单词对齐，而其它输入句子中的单词硬性地认为对齐概率为</a:t>
            </a:r>
            <a:r>
              <a:rPr lang="en-US" altLang="zh-CN" dirty="0"/>
              <a:t>0</a:t>
            </a:r>
            <a:r>
              <a:rPr lang="zh-CN" altLang="en-US" dirty="0"/>
              <a:t>，这就是</a:t>
            </a:r>
            <a:r>
              <a:rPr lang="en-US" altLang="zh-CN" dirty="0"/>
              <a:t>Hard Attention Model</a:t>
            </a:r>
            <a:r>
              <a:rPr lang="zh-CN" altLang="en-US" dirty="0"/>
              <a:t>的</a:t>
            </a:r>
            <a:r>
              <a:rPr lang="zh-CN" altLang="en-US" dirty="0" smtClean="0"/>
              <a:t>思想。</a:t>
            </a:r>
            <a:r>
              <a:rPr lang="en-US" altLang="zh-CN" dirty="0" smtClean="0"/>
              <a:t>Hard </a:t>
            </a:r>
            <a:r>
              <a:rPr lang="zh-CN" altLang="en-US" dirty="0" smtClean="0"/>
              <a:t>在</a:t>
            </a:r>
            <a:r>
              <a:rPr lang="zh-CN" altLang="en-US" dirty="0"/>
              <a:t>图像里证明有用，但是在文本里面用处不大，因为这种单词一一对齐明显要求太高，如果对不齐对后续处理负面影响很大。</a:t>
            </a:r>
          </a:p>
        </p:txBody>
      </p:sp>
    </p:spTree>
    <p:extLst>
      <p:ext uri="{BB962C8B-B14F-4D97-AF65-F5344CB8AC3E}">
        <p14:creationId xmlns:p14="http://schemas.microsoft.com/office/powerpoint/2010/main" val="5224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18</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18</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8"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3" name="文本框 2"/>
          <p:cNvSpPr txBox="1"/>
          <p:nvPr/>
        </p:nvSpPr>
        <p:spPr>
          <a:xfrm>
            <a:off x="581891" y="1182683"/>
            <a:ext cx="4114800" cy="400110"/>
          </a:xfrm>
          <a:prstGeom prst="rect">
            <a:avLst/>
          </a:prstGeom>
          <a:noFill/>
        </p:spPr>
        <p:txBody>
          <a:bodyPr wrap="square" rtlCol="0">
            <a:spAutoFit/>
          </a:bodyPr>
          <a:lstStyle/>
          <a:p>
            <a:r>
              <a:rPr lang="zh-CN" altLang="en-US" sz="2000" b="1" dirty="0" smtClean="0"/>
              <a:t>注意力计算方式</a:t>
            </a:r>
            <a:endParaRPr lang="zh-CN" altLang="en-US" sz="2000" b="1" dirty="0"/>
          </a:p>
        </p:txBody>
      </p:sp>
      <p:sp>
        <p:nvSpPr>
          <p:cNvPr id="5" name="文本框 4"/>
          <p:cNvSpPr txBox="1"/>
          <p:nvPr/>
        </p:nvSpPr>
        <p:spPr>
          <a:xfrm>
            <a:off x="391417" y="1777176"/>
            <a:ext cx="2460567" cy="1754326"/>
          </a:xfrm>
          <a:prstGeom prst="rect">
            <a:avLst/>
          </a:prstGeom>
          <a:noFill/>
        </p:spPr>
        <p:txBody>
          <a:bodyPr wrap="square" rtlCol="0">
            <a:spAutoFit/>
          </a:bodyPr>
          <a:lstStyle/>
          <a:p>
            <a:pPr>
              <a:lnSpc>
                <a:spcPct val="150000"/>
              </a:lnSpc>
            </a:pPr>
            <a:r>
              <a:rPr lang="en-US" altLang="zh-CN" dirty="0" smtClean="0"/>
              <a:t>1.</a:t>
            </a:r>
            <a:r>
              <a:rPr lang="zh-CN" altLang="en-US" dirty="0" smtClean="0"/>
              <a:t>加法注意力</a:t>
            </a:r>
            <a:endParaRPr lang="en-US" altLang="zh-CN" dirty="0" smtClean="0"/>
          </a:p>
          <a:p>
            <a:pPr>
              <a:lnSpc>
                <a:spcPct val="150000"/>
              </a:lnSpc>
            </a:pPr>
            <a:r>
              <a:rPr lang="en-US" altLang="zh-CN" dirty="0" smtClean="0"/>
              <a:t>2.</a:t>
            </a:r>
            <a:r>
              <a:rPr lang="zh-CN" altLang="en-US" dirty="0" smtClean="0"/>
              <a:t>乘法注意力</a:t>
            </a:r>
            <a:endParaRPr lang="en-US" altLang="zh-CN" dirty="0" smtClean="0"/>
          </a:p>
          <a:p>
            <a:pPr>
              <a:lnSpc>
                <a:spcPct val="150000"/>
              </a:lnSpc>
            </a:pPr>
            <a:r>
              <a:rPr lang="en-US" altLang="zh-CN" dirty="0" smtClean="0"/>
              <a:t>3.</a:t>
            </a:r>
            <a:r>
              <a:rPr lang="zh-CN" altLang="en-US" dirty="0" smtClean="0"/>
              <a:t>键值注意力</a:t>
            </a:r>
            <a:endParaRPr lang="en-US" altLang="zh-CN" dirty="0" smtClean="0"/>
          </a:p>
          <a:p>
            <a:pPr>
              <a:lnSpc>
                <a:spcPct val="150000"/>
              </a:lnSpc>
            </a:pPr>
            <a:r>
              <a:rPr lang="en-US" altLang="zh-CN" dirty="0" smtClean="0"/>
              <a:t>3.</a:t>
            </a:r>
            <a:r>
              <a:rPr lang="zh-CN" altLang="en-US" dirty="0" smtClean="0"/>
              <a:t>自注意力</a:t>
            </a:r>
            <a:endParaRPr lang="zh-CN" altLang="en-US" dirty="0"/>
          </a:p>
        </p:txBody>
      </p:sp>
      <p:pic>
        <p:nvPicPr>
          <p:cNvPr id="4" name="图片 3"/>
          <p:cNvPicPr>
            <a:picLocks noChangeAspect="1"/>
          </p:cNvPicPr>
          <p:nvPr/>
        </p:nvPicPr>
        <p:blipFill>
          <a:blip r:embed="rId2"/>
          <a:stretch>
            <a:fillRect/>
          </a:stretch>
        </p:blipFill>
        <p:spPr>
          <a:xfrm>
            <a:off x="2465070" y="1936865"/>
            <a:ext cx="8557606" cy="3757746"/>
          </a:xfrm>
          <a:prstGeom prst="rect">
            <a:avLst/>
          </a:prstGeom>
        </p:spPr>
      </p:pic>
    </p:spTree>
    <p:extLst>
      <p:ext uri="{BB962C8B-B14F-4D97-AF65-F5344CB8AC3E}">
        <p14:creationId xmlns:p14="http://schemas.microsoft.com/office/powerpoint/2010/main" val="107562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19</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19</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8"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3" name="文本框 2"/>
          <p:cNvSpPr txBox="1"/>
          <p:nvPr/>
        </p:nvSpPr>
        <p:spPr>
          <a:xfrm>
            <a:off x="581891" y="1182683"/>
            <a:ext cx="4114800" cy="400110"/>
          </a:xfrm>
          <a:prstGeom prst="rect">
            <a:avLst/>
          </a:prstGeom>
          <a:noFill/>
        </p:spPr>
        <p:txBody>
          <a:bodyPr wrap="square" rtlCol="0">
            <a:spAutoFit/>
          </a:bodyPr>
          <a:lstStyle/>
          <a:p>
            <a:r>
              <a:rPr lang="zh-CN" altLang="en-US" sz="2000" b="1" dirty="0" smtClean="0"/>
              <a:t>注意力计算方式</a:t>
            </a:r>
            <a:endParaRPr lang="zh-CN" altLang="en-US" sz="2000" b="1" dirty="0"/>
          </a:p>
        </p:txBody>
      </p:sp>
      <p:sp>
        <p:nvSpPr>
          <p:cNvPr id="5" name="文本框 4"/>
          <p:cNvSpPr txBox="1"/>
          <p:nvPr/>
        </p:nvSpPr>
        <p:spPr>
          <a:xfrm>
            <a:off x="391417" y="1777176"/>
            <a:ext cx="2460567" cy="1754326"/>
          </a:xfrm>
          <a:prstGeom prst="rect">
            <a:avLst/>
          </a:prstGeom>
          <a:noFill/>
        </p:spPr>
        <p:txBody>
          <a:bodyPr wrap="square" rtlCol="0">
            <a:spAutoFit/>
          </a:bodyPr>
          <a:lstStyle/>
          <a:p>
            <a:pPr>
              <a:lnSpc>
                <a:spcPct val="150000"/>
              </a:lnSpc>
            </a:pPr>
            <a:r>
              <a:rPr lang="en-US" altLang="zh-CN" dirty="0" smtClean="0"/>
              <a:t>1.</a:t>
            </a:r>
            <a:r>
              <a:rPr lang="zh-CN" altLang="en-US" dirty="0" smtClean="0"/>
              <a:t>加法注意力</a:t>
            </a:r>
            <a:endParaRPr lang="en-US" altLang="zh-CN" dirty="0" smtClean="0"/>
          </a:p>
          <a:p>
            <a:pPr>
              <a:lnSpc>
                <a:spcPct val="150000"/>
              </a:lnSpc>
            </a:pPr>
            <a:r>
              <a:rPr lang="en-US" altLang="zh-CN" dirty="0" smtClean="0"/>
              <a:t>2.</a:t>
            </a:r>
            <a:r>
              <a:rPr lang="zh-CN" altLang="en-US" dirty="0" smtClean="0"/>
              <a:t>乘法注意力</a:t>
            </a:r>
            <a:endParaRPr lang="en-US" altLang="zh-CN" dirty="0" smtClean="0"/>
          </a:p>
          <a:p>
            <a:pPr>
              <a:lnSpc>
                <a:spcPct val="150000"/>
              </a:lnSpc>
            </a:pPr>
            <a:r>
              <a:rPr lang="en-US" altLang="zh-CN" dirty="0" smtClean="0"/>
              <a:t>3.</a:t>
            </a:r>
            <a:r>
              <a:rPr lang="zh-CN" altLang="en-US" dirty="0" smtClean="0"/>
              <a:t>键值注意力</a:t>
            </a:r>
            <a:endParaRPr lang="en-US" altLang="zh-CN" dirty="0" smtClean="0"/>
          </a:p>
          <a:p>
            <a:pPr>
              <a:lnSpc>
                <a:spcPct val="150000"/>
              </a:lnSpc>
            </a:pPr>
            <a:r>
              <a:rPr lang="en-US" altLang="zh-CN" dirty="0" smtClean="0"/>
              <a:t>3.</a:t>
            </a:r>
            <a:r>
              <a:rPr lang="zh-CN" altLang="en-US" dirty="0" smtClean="0"/>
              <a:t>自注意力</a:t>
            </a:r>
            <a:endParaRPr lang="zh-CN" altLang="en-US" dirty="0"/>
          </a:p>
        </p:txBody>
      </p:sp>
      <p:pic>
        <p:nvPicPr>
          <p:cNvPr id="11" name="图片 10"/>
          <p:cNvPicPr>
            <a:picLocks noChangeAspect="1"/>
          </p:cNvPicPr>
          <p:nvPr/>
        </p:nvPicPr>
        <p:blipFill>
          <a:blip r:embed="rId2"/>
          <a:stretch>
            <a:fillRect/>
          </a:stretch>
        </p:blipFill>
        <p:spPr>
          <a:xfrm>
            <a:off x="2497629" y="1582793"/>
            <a:ext cx="8283977" cy="4553207"/>
          </a:xfrm>
          <a:prstGeom prst="rect">
            <a:avLst/>
          </a:prstGeom>
        </p:spPr>
      </p:pic>
    </p:spTree>
    <p:extLst>
      <p:ext uri="{BB962C8B-B14F-4D97-AF65-F5344CB8AC3E}">
        <p14:creationId xmlns:p14="http://schemas.microsoft.com/office/powerpoint/2010/main" val="280202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graphicFrame>
        <p:nvGraphicFramePr>
          <p:cNvPr id="8" name="内容占位符 3">
            <a:extLst>
              <a:ext uri="{FF2B5EF4-FFF2-40B4-BE49-F238E27FC236}">
                <a16:creationId xmlns:a16="http://schemas.microsoft.com/office/drawing/2014/main" id="{4A497143-A791-4EC0-AD72-E64530BDEF9E}"/>
              </a:ext>
            </a:extLst>
          </p:cNvPr>
          <p:cNvGraphicFramePr>
            <a:graphicFrameLocks/>
          </p:cNvGraphicFramePr>
          <p:nvPr>
            <p:extLst>
              <p:ext uri="{D42A27DB-BD31-4B8C-83A1-F6EECF244321}">
                <p14:modId xmlns:p14="http://schemas.microsoft.com/office/powerpoint/2010/main" val="2937189269"/>
              </p:ext>
            </p:extLst>
          </p:nvPr>
        </p:nvGraphicFramePr>
        <p:xfrm>
          <a:off x="972224" y="2192661"/>
          <a:ext cx="10648951" cy="3198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B67F021E-3159-42EA-8AF3-04D77E5F2313}"/>
              </a:ext>
            </a:extLst>
          </p:cNvPr>
          <p:cNvSpPr txBox="1"/>
          <p:nvPr/>
        </p:nvSpPr>
        <p:spPr>
          <a:xfrm>
            <a:off x="3601663" y="5001537"/>
            <a:ext cx="5524500" cy="1384995"/>
          </a:xfrm>
          <a:prstGeom prst="rect">
            <a:avLst/>
          </a:prstGeom>
          <a:noFill/>
        </p:spPr>
        <p:txBody>
          <a:bodyPr wrap="square" rtlCol="0">
            <a:spAutoFit/>
          </a:bodyPr>
          <a:lstStyle/>
          <a:p>
            <a:r>
              <a:rPr lang="zh-CN" altLang="en-US" sz="2800" dirty="0">
                <a:solidFill>
                  <a:srgbClr val="FF0000"/>
                </a:solidFill>
              </a:rPr>
              <a:t>增加网络能力的另一种思路：</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注意力机制</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外部记忆</a:t>
            </a:r>
            <a:endParaRPr lang="en-US" altLang="zh-CN" sz="2800" dirty="0">
              <a:solidFill>
                <a:srgbClr val="FF0000"/>
              </a:solidFill>
            </a:endParaRPr>
          </a:p>
        </p:txBody>
      </p:sp>
      <p:sp>
        <p:nvSpPr>
          <p:cNvPr id="5" name="文本框 4"/>
          <p:cNvSpPr txBox="1"/>
          <p:nvPr/>
        </p:nvSpPr>
        <p:spPr>
          <a:xfrm>
            <a:off x="838200" y="1314450"/>
            <a:ext cx="3305175" cy="461665"/>
          </a:xfrm>
          <a:prstGeom prst="rect">
            <a:avLst/>
          </a:prstGeom>
          <a:noFill/>
        </p:spPr>
        <p:txBody>
          <a:bodyPr wrap="square" rtlCol="0">
            <a:spAutoFit/>
          </a:bodyPr>
          <a:lstStyle/>
          <a:p>
            <a:r>
              <a:rPr lang="zh-CN" altLang="en-US" sz="2400" b="1" dirty="0" smtClean="0"/>
              <a:t>神经网络能力</a:t>
            </a:r>
            <a:endParaRPr lang="zh-CN" altLang="en-US" sz="2400" b="1" dirty="0"/>
          </a:p>
        </p:txBody>
      </p:sp>
    </p:spTree>
    <p:extLst>
      <p:ext uri="{BB962C8B-B14F-4D97-AF65-F5344CB8AC3E}">
        <p14:creationId xmlns:p14="http://schemas.microsoft.com/office/powerpoint/2010/main" val="74265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20</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20</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8"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3" name="文本框 2"/>
          <p:cNvSpPr txBox="1"/>
          <p:nvPr/>
        </p:nvSpPr>
        <p:spPr>
          <a:xfrm>
            <a:off x="581891" y="1182683"/>
            <a:ext cx="4114800" cy="400110"/>
          </a:xfrm>
          <a:prstGeom prst="rect">
            <a:avLst/>
          </a:prstGeom>
          <a:noFill/>
        </p:spPr>
        <p:txBody>
          <a:bodyPr wrap="square" rtlCol="0">
            <a:spAutoFit/>
          </a:bodyPr>
          <a:lstStyle/>
          <a:p>
            <a:r>
              <a:rPr lang="zh-CN" altLang="en-US" sz="2000" b="1" dirty="0" smtClean="0"/>
              <a:t>注意力计算方式</a:t>
            </a:r>
            <a:endParaRPr lang="zh-CN" altLang="en-US" sz="2000" b="1" dirty="0"/>
          </a:p>
        </p:txBody>
      </p:sp>
      <p:pic>
        <p:nvPicPr>
          <p:cNvPr id="10" name="图片 9">
            <a:extLst>
              <a:ext uri="{FF2B5EF4-FFF2-40B4-BE49-F238E27FC236}">
                <a16:creationId xmlns:a16="http://schemas.microsoft.com/office/drawing/2014/main" id="{FDDD056F-A477-464B-AD86-7F5CCAC49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19" y="1777176"/>
            <a:ext cx="3038302" cy="3833132"/>
          </a:xfrm>
          <a:prstGeom prst="rect">
            <a:avLst/>
          </a:prstGeom>
        </p:spPr>
      </p:pic>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09BD7FAE-4BDE-4E84-A45F-0B936735BDD6}"/>
                  </a:ext>
                </a:extLst>
              </p:cNvPr>
              <p:cNvSpPr/>
              <p:nvPr/>
            </p:nvSpPr>
            <p:spPr>
              <a:xfrm>
                <a:off x="4541519" y="2078716"/>
                <a:ext cx="5616634" cy="369332"/>
              </a:xfrm>
              <a:prstGeom prst="rect">
                <a:avLst/>
              </a:prstGeom>
            </p:spPr>
            <p:txBody>
              <a:bodyPr wrap="square">
                <a:spAutoFit/>
              </a:bodyPr>
              <a:lstStyle/>
              <a:p>
                <a:r>
                  <a:rPr lang="zh-CN" altLang="en-US" dirty="0"/>
                  <a:t>用</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𝐾</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𝑉</m:t>
                    </m:r>
                    <m:r>
                      <a:rPr lang="zh-CN" altLang="en-US" i="1" dirty="0" smtClean="0">
                        <a:latin typeface="Cambria Math" panose="02040503050406030204" pitchFamily="18" charset="0"/>
                      </a:rPr>
                      <m:t>) = [(</m:t>
                    </m:r>
                    <m:r>
                      <a:rPr lang="zh-CN" altLang="en-US" b="1" i="1" dirty="0" smtClean="0">
                        <a:latin typeface="Cambria Math" panose="02040503050406030204" pitchFamily="18" charset="0"/>
                      </a:rPr>
                      <m:t>𝒌</m:t>
                    </m:r>
                    <m:r>
                      <a:rPr lang="zh-CN" altLang="en-US" b="1" i="1" baseline="-25000" dirty="0" smtClean="0">
                        <a:latin typeface="Cambria Math" panose="02040503050406030204" pitchFamily="18" charset="0"/>
                      </a:rPr>
                      <m:t>𝟏</m:t>
                    </m:r>
                    <m:r>
                      <a:rPr lang="zh-CN" altLang="en-US" b="1" i="1" dirty="0" smtClean="0">
                        <a:latin typeface="Cambria Math" panose="02040503050406030204" pitchFamily="18" charset="0"/>
                      </a:rPr>
                      <m:t> ,</m:t>
                    </m:r>
                    <m:r>
                      <a:rPr lang="zh-CN" altLang="en-US" b="1" i="1" dirty="0" smtClean="0">
                        <a:latin typeface="Cambria Math" panose="02040503050406030204" pitchFamily="18" charset="0"/>
                      </a:rPr>
                      <m:t>𝒗</m:t>
                    </m:r>
                    <m:r>
                      <a:rPr lang="zh-CN" altLang="en-US" b="1" i="1" baseline="-25000" dirty="0" smtClean="0">
                        <a:latin typeface="Cambria Math" panose="02040503050406030204" pitchFamily="18" charset="0"/>
                      </a:rPr>
                      <m:t>𝟏</m:t>
                    </m:r>
                    <m:r>
                      <a:rPr lang="zh-CN" altLang="en-US" i="1" dirty="0" smtClean="0">
                        <a:latin typeface="Cambria Math" panose="02040503050406030204" pitchFamily="18" charset="0"/>
                      </a:rPr>
                      <m:t>),··· ,(</m:t>
                    </m:r>
                    <m:r>
                      <a:rPr lang="zh-CN" altLang="en-US" b="1" i="1" dirty="0" smtClean="0">
                        <a:latin typeface="Cambria Math" panose="02040503050406030204" pitchFamily="18" charset="0"/>
                      </a:rPr>
                      <m:t>𝒌</m:t>
                    </m:r>
                    <m:r>
                      <a:rPr lang="zh-CN" altLang="en-US" b="1" i="1" baseline="-25000" dirty="0" smtClean="0">
                        <a:latin typeface="Cambria Math" panose="02040503050406030204" pitchFamily="18" charset="0"/>
                      </a:rPr>
                      <m:t>𝑵</m:t>
                    </m:r>
                    <m:r>
                      <a:rPr lang="zh-CN" altLang="en-US" b="1" i="1" dirty="0" smtClean="0">
                        <a:latin typeface="Cambria Math" panose="02040503050406030204" pitchFamily="18" charset="0"/>
                      </a:rPr>
                      <m:t> ,</m:t>
                    </m:r>
                    <m:r>
                      <a:rPr lang="zh-CN" altLang="en-US" b="1" i="1" dirty="0" smtClean="0">
                        <a:latin typeface="Cambria Math" panose="02040503050406030204" pitchFamily="18" charset="0"/>
                      </a:rPr>
                      <m:t>𝒗𝑵</m:t>
                    </m:r>
                    <m:r>
                      <a:rPr lang="zh-CN" altLang="en-US" b="1" i="1" dirty="0" smtClean="0">
                        <a:latin typeface="Cambria Math" panose="02040503050406030204" pitchFamily="18" charset="0"/>
                      </a:rPr>
                      <m:t> </m:t>
                    </m:r>
                    <m:r>
                      <a:rPr lang="zh-CN" altLang="en-US" i="1" dirty="0" smtClean="0">
                        <a:latin typeface="Cambria Math" panose="02040503050406030204" pitchFamily="18" charset="0"/>
                      </a:rPr>
                      <m:t>)]</m:t>
                    </m:r>
                  </m:oMath>
                </a14:m>
                <a:r>
                  <a:rPr lang="zh-CN" altLang="en-US" dirty="0"/>
                  <a:t>表示N个输入信息</a:t>
                </a:r>
              </a:p>
            </p:txBody>
          </p:sp>
        </mc:Choice>
        <mc:Fallback>
          <p:sp>
            <p:nvSpPr>
              <p:cNvPr id="12" name="矩形 11">
                <a:extLst>
                  <a:ext uri="{FF2B5EF4-FFF2-40B4-BE49-F238E27FC236}">
                    <a16:creationId xmlns:a16="http://schemas.microsoft.com/office/drawing/2014/main" id="{09BD7FAE-4BDE-4E84-A45F-0B936735BDD6}"/>
                  </a:ext>
                </a:extLst>
              </p:cNvPr>
              <p:cNvSpPr>
                <a:spLocks noRot="1" noChangeAspect="1" noMove="1" noResize="1" noEditPoints="1" noAdjustHandles="1" noChangeArrowheads="1" noChangeShapeType="1" noTextEdit="1"/>
              </p:cNvSpPr>
              <p:nvPr/>
            </p:nvSpPr>
            <p:spPr>
              <a:xfrm>
                <a:off x="4541519" y="2078716"/>
                <a:ext cx="5616634" cy="369332"/>
              </a:xfrm>
              <a:prstGeom prst="rect">
                <a:avLst/>
              </a:prstGeom>
              <a:blipFill>
                <a:blip r:embed="rId3"/>
                <a:stretch>
                  <a:fillRect l="-869" t="-9836" b="-2459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3AABC13-627C-4E9F-A7B8-524722127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843" y="3037939"/>
            <a:ext cx="4663070" cy="1999574"/>
          </a:xfrm>
          <a:prstGeom prst="rect">
            <a:avLst/>
          </a:prstGeom>
        </p:spPr>
      </p:pic>
    </p:spTree>
    <p:extLst>
      <p:ext uri="{BB962C8B-B14F-4D97-AF65-F5344CB8AC3E}">
        <p14:creationId xmlns:p14="http://schemas.microsoft.com/office/powerpoint/2010/main" val="270240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A0A0317-6948-4E3D-9489-419BABFB3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912" y="4368621"/>
            <a:ext cx="4057650" cy="2241700"/>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21</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文本占位符 3"/>
          <p:cNvSpPr>
            <a:spLocks noGrp="1"/>
          </p:cNvSpPr>
          <p:nvPr>
            <p:ph type="body" sz="quarter" idx="10"/>
          </p:nvPr>
        </p:nvSpPr>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pic>
        <p:nvPicPr>
          <p:cNvPr id="8" name="图片 7">
            <a:extLst>
              <a:ext uri="{FF2B5EF4-FFF2-40B4-BE49-F238E27FC236}">
                <a16:creationId xmlns:a16="http://schemas.microsoft.com/office/drawing/2014/main" id="{D3B0DDBC-343C-4CD3-B7F0-594ED4E1C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154" y="1992045"/>
            <a:ext cx="8129128" cy="2124114"/>
          </a:xfrm>
          <a:prstGeom prst="rect">
            <a:avLst/>
          </a:prstGeom>
        </p:spPr>
      </p:pic>
      <p:sp>
        <p:nvSpPr>
          <p:cNvPr id="5" name="文本框 4"/>
          <p:cNvSpPr txBox="1"/>
          <p:nvPr/>
        </p:nvSpPr>
        <p:spPr>
          <a:xfrm>
            <a:off x="745808" y="1252146"/>
            <a:ext cx="9784080" cy="923330"/>
          </a:xfrm>
          <a:prstGeom prst="rect">
            <a:avLst/>
          </a:prstGeom>
          <a:noFill/>
        </p:spPr>
        <p:txBody>
          <a:bodyPr wrap="square" rtlCol="0">
            <a:spAutoFit/>
          </a:bodyPr>
          <a:lstStyle/>
          <a:p>
            <a:r>
              <a:rPr lang="zh-CN" altLang="en-US" dirty="0"/>
              <a:t>当使用神经网络来处理一个变长的向量序列时，我们通常可以使用</a:t>
            </a:r>
            <a:r>
              <a:rPr lang="zh-CN" altLang="en-US" dirty="0">
                <a:solidFill>
                  <a:srgbClr val="FF0000"/>
                </a:solidFill>
              </a:rPr>
              <a:t>卷积网络</a:t>
            </a:r>
            <a:r>
              <a:rPr lang="zh-CN" altLang="en-US" dirty="0"/>
              <a:t>或</a:t>
            </a:r>
            <a:r>
              <a:rPr lang="zh-CN" altLang="en-US" dirty="0">
                <a:solidFill>
                  <a:srgbClr val="FF0000"/>
                </a:solidFill>
              </a:rPr>
              <a:t>循环网络</a:t>
            </a:r>
            <a:r>
              <a:rPr lang="zh-CN" altLang="en-US" dirty="0"/>
              <a:t>进行编码来得到一个相同长度的输出向量序列。</a:t>
            </a:r>
          </a:p>
          <a:p>
            <a:endParaRPr lang="zh-CN" altLang="en-US" dirty="0"/>
          </a:p>
        </p:txBody>
      </p:sp>
      <p:sp>
        <p:nvSpPr>
          <p:cNvPr id="10" name="矩形 9">
            <a:extLst>
              <a:ext uri="{FF2B5EF4-FFF2-40B4-BE49-F238E27FC236}">
                <a16:creationId xmlns:a16="http://schemas.microsoft.com/office/drawing/2014/main" id="{208FE6D2-F7E8-4058-B3A2-34D725313AD5}"/>
              </a:ext>
            </a:extLst>
          </p:cNvPr>
          <p:cNvSpPr/>
          <p:nvPr/>
        </p:nvSpPr>
        <p:spPr>
          <a:xfrm>
            <a:off x="3215912" y="4023944"/>
            <a:ext cx="4572000" cy="369332"/>
          </a:xfrm>
          <a:prstGeom prst="rect">
            <a:avLst/>
          </a:prstGeom>
        </p:spPr>
        <p:txBody>
          <a:bodyPr>
            <a:spAutoFit/>
          </a:bodyPr>
          <a:lstStyle/>
          <a:p>
            <a:pPr algn="ctr"/>
            <a:r>
              <a:rPr lang="zh-CN" altLang="en-US" dirty="0">
                <a:solidFill>
                  <a:srgbClr val="FF0000"/>
                </a:solidFill>
              </a:rPr>
              <a:t>只建模了输入信息的局部依赖关系</a:t>
            </a:r>
          </a:p>
        </p:txBody>
      </p:sp>
      <p:sp>
        <p:nvSpPr>
          <p:cNvPr id="11" name="矩形 10">
            <a:extLst>
              <a:ext uri="{FF2B5EF4-FFF2-40B4-BE49-F238E27FC236}">
                <a16:creationId xmlns:a16="http://schemas.microsoft.com/office/drawing/2014/main" id="{208FE6D2-F7E8-4058-B3A2-34D725313AD5}"/>
              </a:ext>
            </a:extLst>
          </p:cNvPr>
          <p:cNvSpPr/>
          <p:nvPr/>
        </p:nvSpPr>
        <p:spPr>
          <a:xfrm>
            <a:off x="6503531" y="5595295"/>
            <a:ext cx="4572000" cy="369332"/>
          </a:xfrm>
          <a:prstGeom prst="rect">
            <a:avLst/>
          </a:prstGeom>
        </p:spPr>
        <p:txBody>
          <a:bodyPr>
            <a:spAutoFit/>
          </a:bodyPr>
          <a:lstStyle/>
          <a:p>
            <a:pPr algn="ctr"/>
            <a:r>
              <a:rPr lang="zh-CN" altLang="en-US" dirty="0">
                <a:solidFill>
                  <a:srgbClr val="FF0000"/>
                </a:solidFill>
              </a:rPr>
              <a:t>无法处理变长问题</a:t>
            </a:r>
          </a:p>
        </p:txBody>
      </p:sp>
    </p:spTree>
    <p:extLst>
      <p:ext uri="{BB962C8B-B14F-4D97-AF65-F5344CB8AC3E}">
        <p14:creationId xmlns:p14="http://schemas.microsoft.com/office/powerpoint/2010/main" val="179353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22</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22</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mc:AlternateContent xmlns:mc="http://schemas.openxmlformats.org/markup-compatibility/2006">
        <mc:Choice xmlns:a14="http://schemas.microsoft.com/office/drawing/2010/main" Requires="a14">
          <p:sp>
            <p:nvSpPr>
              <p:cNvPr id="11" name="内容占位符 2">
                <a:extLst>
                  <a:ext uri="{FF2B5EF4-FFF2-40B4-BE49-F238E27FC236}">
                    <a16:creationId xmlns:a16="http://schemas.microsoft.com/office/drawing/2014/main" id="{DC7E94AF-FAE4-45B1-AAF1-76C463E189EE}"/>
                  </a:ext>
                </a:extLst>
              </p:cNvPr>
              <p:cNvSpPr txBox="1">
                <a:spLocks/>
              </p:cNvSpPr>
              <p:nvPr/>
            </p:nvSpPr>
            <p:spPr>
              <a:xfrm>
                <a:off x="706582" y="1303153"/>
                <a:ext cx="82296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输入序列为</a:t>
                </a:r>
                <a14:m>
                  <m:oMath xmlns:m="http://schemas.openxmlformats.org/officeDocument/2006/math">
                    <m:r>
                      <a:rPr lang="zh-CN" altLang="en-US" sz="2400" i="1" smtClean="0">
                        <a:latin typeface="Cambria Math" panose="02040503050406030204" pitchFamily="18" charset="0"/>
                      </a:rPr>
                      <m:t>𝑋</m:t>
                    </m:r>
                    <m:r>
                      <a:rPr lang="zh-CN" altLang="en-US" sz="2400" i="1" smtClean="0">
                        <a:latin typeface="Cambria Math" panose="02040503050406030204" pitchFamily="18" charset="0"/>
                      </a:rPr>
                      <m:t> = [</m:t>
                    </m:r>
                    <m:sSub>
                      <m:sSubPr>
                        <m:ctrlPr>
                          <a:rPr lang="ar-AE" altLang="zh-CN" sz="2400" i="1" smtClean="0">
                            <a:latin typeface="Cambria Math" panose="02040503050406030204" pitchFamily="18" charset="0"/>
                          </a:rPr>
                        </m:ctrlPr>
                      </m:sSubPr>
                      <m:e>
                        <m:r>
                          <a:rPr lang="zh-CN" altLang="ar-AE" sz="2400" b="1" i="1" smtClean="0">
                            <a:latin typeface="Cambria Math" panose="02040503050406030204" pitchFamily="18" charset="0"/>
                          </a:rPr>
                          <m:t>𝒙</m:t>
                        </m:r>
                      </m:e>
                      <m:sub>
                        <m:r>
                          <a:rPr lang="ar-AE" altLang="zh-CN" sz="2400" i="1" smtClean="0">
                            <a:latin typeface="Cambria Math" panose="02040503050406030204" pitchFamily="18" charset="0"/>
                          </a:rPr>
                          <m:t>1</m:t>
                        </m:r>
                      </m:sub>
                    </m:sSub>
                    <m:r>
                      <a:rPr lang="ar-AE" altLang="zh-CN" sz="2400" i="1" smtClean="0">
                        <a:latin typeface="Cambria Math" panose="02040503050406030204" pitchFamily="18" charset="0"/>
                      </a:rPr>
                      <m:t> ,··· ,</m:t>
                    </m:r>
                    <m:sSub>
                      <m:sSubPr>
                        <m:ctrlPr>
                          <a:rPr lang="ar-AE" altLang="zh-CN" sz="2400" i="1" smtClean="0">
                            <a:latin typeface="Cambria Math" panose="02040503050406030204" pitchFamily="18" charset="0"/>
                          </a:rPr>
                        </m:ctrlPr>
                      </m:sSubPr>
                      <m:e>
                        <m:r>
                          <a:rPr lang="zh-CN" altLang="ar-AE" sz="2400" b="1" i="1" smtClean="0">
                            <a:latin typeface="Cambria Math" panose="02040503050406030204" pitchFamily="18" charset="0"/>
                          </a:rPr>
                          <m:t>𝒙</m:t>
                        </m:r>
                      </m:e>
                      <m:sub>
                        <m:r>
                          <a:rPr lang="zh-CN" altLang="ar-AE" sz="2400" i="1" smtClean="0">
                            <a:latin typeface="Cambria Math" panose="02040503050406030204" pitchFamily="18" charset="0"/>
                          </a:rPr>
                          <m:t>𝑁</m:t>
                        </m:r>
                      </m:sub>
                    </m:sSub>
                    <m:r>
                      <a:rPr lang="ar-AE" altLang="zh-CN" sz="2400" i="1" smtClean="0">
                        <a:latin typeface="Cambria Math" panose="02040503050406030204" pitchFamily="18" charset="0"/>
                      </a:rPr>
                      <m:t>] ∈ </m:t>
                    </m:r>
                    <m:sSup>
                      <m:sSupPr>
                        <m:ctrlPr>
                          <a:rPr lang="ar-AE" altLang="zh-CN" sz="2400" i="1" smtClean="0">
                            <a:latin typeface="Cambria Math" panose="02040503050406030204" pitchFamily="18" charset="0"/>
                          </a:rPr>
                        </m:ctrlPr>
                      </m:sSupPr>
                      <m:e>
                        <m:r>
                          <a:rPr lang="zh-CN" altLang="ar-AE" sz="2400" i="1" smtClean="0">
                            <a:latin typeface="Cambria Math" panose="02040503050406030204" pitchFamily="18" charset="0"/>
                          </a:rPr>
                          <m:t>𝑅</m:t>
                        </m:r>
                      </m:e>
                      <m:sup>
                        <m:sSub>
                          <m:sSubPr>
                            <m:ctrlPr>
                              <a:rPr lang="ar-AE" altLang="zh-CN" sz="2400" i="1">
                                <a:latin typeface="Cambria Math" panose="02040503050406030204" pitchFamily="18" charset="0"/>
                              </a:rPr>
                            </m:ctrlPr>
                          </m:sSubPr>
                          <m:e>
                            <m:r>
                              <a:rPr lang="zh-CN" altLang="ar-AE" sz="2400" i="1">
                                <a:latin typeface="Cambria Math" panose="02040503050406030204" pitchFamily="18" charset="0"/>
                              </a:rPr>
                              <m:t>𝑑</m:t>
                            </m:r>
                          </m:e>
                          <m:sub>
                            <m:r>
                              <a:rPr lang="ar-AE" altLang="zh-CN" sz="2400" i="1">
                                <a:latin typeface="Cambria Math" panose="02040503050406030204" pitchFamily="18" charset="0"/>
                              </a:rPr>
                              <m:t>1</m:t>
                            </m:r>
                          </m:sub>
                        </m:sSub>
                        <m:r>
                          <a:rPr lang="ar-AE" altLang="zh-CN" sz="2400" i="1">
                            <a:latin typeface="Cambria Math" panose="02040503050406030204" pitchFamily="18" charset="0"/>
                          </a:rPr>
                          <m:t>×</m:t>
                        </m:r>
                        <m:r>
                          <a:rPr lang="zh-CN" altLang="ar-AE" sz="2400" i="1">
                            <a:latin typeface="Cambria Math" panose="02040503050406030204" pitchFamily="18" charset="0"/>
                          </a:rPr>
                          <m:t>𝑁</m:t>
                        </m:r>
                      </m:sup>
                    </m:sSup>
                  </m:oMath>
                </a14:m>
                <a:endParaRPr lang="ar-AE" altLang="zh-CN" sz="2400" dirty="0"/>
              </a:p>
              <a:p>
                <a:r>
                  <a:rPr lang="zh-CN" altLang="en-US" sz="2400" dirty="0"/>
                  <a:t>首先生成三个向量序列</a:t>
                </a:r>
              </a:p>
              <a:p>
                <a:endParaRPr lang="zh-CN" altLang="en-US" dirty="0"/>
              </a:p>
              <a:p>
                <a:endParaRPr lang="zh-CN" altLang="en-US" dirty="0"/>
              </a:p>
              <a:p>
                <a:endParaRPr lang="en-US" altLang="zh-CN" dirty="0" smtClean="0"/>
              </a:p>
              <a:p>
                <a:endParaRPr lang="en-US" altLang="zh-CN" dirty="0"/>
              </a:p>
              <a:p>
                <a:pPr marL="0" indent="0">
                  <a:buNone/>
                </a:pPr>
                <a:endParaRPr lang="zh-CN" altLang="en-US" dirty="0"/>
              </a:p>
              <a:p>
                <a:r>
                  <a:rPr lang="zh-CN" altLang="en-US" dirty="0"/>
                  <a:t>计算</a:t>
                </a:r>
                <a14:m>
                  <m:oMath xmlns:m="http://schemas.openxmlformats.org/officeDocument/2006/math">
                    <m:sSub>
                      <m:sSubPr>
                        <m:ctrlPr>
                          <a:rPr lang="ar-AE" altLang="zh-CN" i="1" smtClean="0">
                            <a:latin typeface="Cambria Math" panose="02040503050406030204" pitchFamily="18" charset="0"/>
                          </a:rPr>
                        </m:ctrlPr>
                      </m:sSubPr>
                      <m:e>
                        <m:r>
                          <a:rPr lang="zh-CN" altLang="ar-AE" b="1" i="1" smtClean="0">
                            <a:latin typeface="Cambria Math" panose="02040503050406030204" pitchFamily="18" charset="0"/>
                          </a:rPr>
                          <m:t>𝒉</m:t>
                        </m:r>
                      </m:e>
                      <m:sub>
                        <m:r>
                          <a:rPr lang="zh-CN" altLang="ar-AE" i="1" smtClean="0">
                            <a:latin typeface="Cambria Math" panose="02040503050406030204" pitchFamily="18" charset="0"/>
                          </a:rPr>
                          <m:t>𝑖</m:t>
                        </m:r>
                      </m:sub>
                    </m:sSub>
                  </m:oMath>
                </a14:m>
                <a:r>
                  <a:rPr lang="ar-AE" dirty="0"/>
                  <a:t> </a:t>
                </a:r>
              </a:p>
            </p:txBody>
          </p:sp>
        </mc:Choice>
        <mc:Fallback>
          <p:sp>
            <p:nvSpPr>
              <p:cNvPr id="11" name="内容占位符 2">
                <a:extLst>
                  <a:ext uri="{FF2B5EF4-FFF2-40B4-BE49-F238E27FC236}">
                    <a16:creationId xmlns:a16="http://schemas.microsoft.com/office/drawing/2014/main" id="{DC7E94AF-FAE4-45B1-AAF1-76C463E189EE}"/>
                  </a:ext>
                </a:extLst>
              </p:cNvPr>
              <p:cNvSpPr txBox="1">
                <a:spLocks noRot="1" noChangeAspect="1" noMove="1" noResize="1" noEditPoints="1" noAdjustHandles="1" noChangeArrowheads="1" noChangeShapeType="1" noTextEdit="1"/>
              </p:cNvSpPr>
              <p:nvPr/>
            </p:nvSpPr>
            <p:spPr>
              <a:xfrm>
                <a:off x="706582" y="1303153"/>
                <a:ext cx="8229600" cy="4937760"/>
              </a:xfrm>
              <a:prstGeom prst="rect">
                <a:avLst/>
              </a:prstGeom>
              <a:blipFill>
                <a:blip r:embed="rId2"/>
                <a:stretch>
                  <a:fillRect l="-1037" t="-160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CC26226C-0BBA-48C1-ABDE-C6A3586F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07" y="2461773"/>
            <a:ext cx="2286000" cy="1237686"/>
          </a:xfrm>
          <a:prstGeom prst="rect">
            <a:avLst/>
          </a:prstGeom>
        </p:spPr>
      </p:pic>
      <p:pic>
        <p:nvPicPr>
          <p:cNvPr id="13" name="图片 12">
            <a:extLst>
              <a:ext uri="{FF2B5EF4-FFF2-40B4-BE49-F238E27FC236}">
                <a16:creationId xmlns:a16="http://schemas.microsoft.com/office/drawing/2014/main" id="{2BA45624-6105-42A9-A4DC-3C20199E2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07" y="4148293"/>
            <a:ext cx="2427578" cy="1643786"/>
          </a:xfrm>
          <a:prstGeom prst="rect">
            <a:avLst/>
          </a:prstGeom>
        </p:spPr>
      </p:pic>
      <p:pic>
        <p:nvPicPr>
          <p:cNvPr id="14" name="图片 13">
            <a:extLst>
              <a:ext uri="{FF2B5EF4-FFF2-40B4-BE49-F238E27FC236}">
                <a16:creationId xmlns:a16="http://schemas.microsoft.com/office/drawing/2014/main" id="{CFD57A44-B0CD-4A8C-81CA-5B2E01B73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557" y="2461773"/>
            <a:ext cx="4670573" cy="1852947"/>
          </a:xfrm>
          <a:prstGeom prst="rect">
            <a:avLst/>
          </a:prstGeom>
        </p:spPr>
      </p:pic>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6C69BAEA-5A8A-4D7C-83E4-0294E3B1A42E}"/>
                  </a:ext>
                </a:extLst>
              </p:cNvPr>
              <p:cNvSpPr/>
              <p:nvPr/>
            </p:nvSpPr>
            <p:spPr>
              <a:xfrm>
                <a:off x="6914714" y="4425538"/>
                <a:ext cx="3864556" cy="391646"/>
              </a:xfrm>
              <a:prstGeom prst="rect">
                <a:avLst/>
              </a:prstGeom>
            </p:spPr>
            <p:txBody>
              <a:bodyPr wrap="square">
                <a:spAutoFit/>
              </a:bodyPr>
              <a:lstStyle/>
              <a:p>
                <a:pPr algn="ctr"/>
                <a:r>
                  <a:rPr lang="zh-CN" altLang="en-US" dirty="0">
                    <a:solidFill>
                      <a:srgbClr val="FF0000"/>
                    </a:solidFill>
                  </a:rPr>
                  <a:t>连接权重</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zh-CN" altLang="en-US" i="1" dirty="0" smtClean="0">
                            <a:solidFill>
                              <a:srgbClr val="FF0000"/>
                            </a:solidFill>
                            <a:latin typeface="Cambria Math" panose="02040503050406030204" pitchFamily="18" charset="0"/>
                          </a:rPr>
                          <m:t>𝛼</m:t>
                        </m:r>
                      </m:e>
                      <m:sub>
                        <m:r>
                          <a:rPr lang="zh-CN" altLang="en-US" i="1" dirty="0" smtClean="0">
                            <a:solidFill>
                              <a:srgbClr val="FF0000"/>
                            </a:solidFill>
                            <a:latin typeface="Cambria Math" panose="02040503050406030204" pitchFamily="18" charset="0"/>
                          </a:rPr>
                          <m:t>𝑖</m:t>
                        </m:r>
                        <m:r>
                          <a:rPr lang="zh-CN" altLang="en-US" i="1" dirty="0">
                            <a:solidFill>
                              <a:srgbClr val="FF0000"/>
                            </a:solidFill>
                            <a:latin typeface="Cambria Math" panose="02040503050406030204" pitchFamily="18" charset="0"/>
                          </a:rPr>
                          <m:t>𝑗</m:t>
                        </m:r>
                      </m:sub>
                    </m:sSub>
                    <m:r>
                      <a:rPr lang="zh-CN" altLang="en-US" i="1" dirty="0" smtClean="0">
                        <a:solidFill>
                          <a:srgbClr val="FF0000"/>
                        </a:solidFill>
                        <a:latin typeface="Cambria Math" panose="02040503050406030204" pitchFamily="18" charset="0"/>
                      </a:rPr>
                      <m:t> </m:t>
                    </m:r>
                  </m:oMath>
                </a14:m>
                <a:r>
                  <a:rPr lang="zh-CN" altLang="en-US" dirty="0">
                    <a:solidFill>
                      <a:srgbClr val="FF0000"/>
                    </a:solidFill>
                  </a:rPr>
                  <a:t>由注意力机制动态生成</a:t>
                </a:r>
              </a:p>
            </p:txBody>
          </p:sp>
        </mc:Choice>
        <mc:Fallback>
          <p:sp>
            <p:nvSpPr>
              <p:cNvPr id="15" name="矩形 14">
                <a:extLst>
                  <a:ext uri="{FF2B5EF4-FFF2-40B4-BE49-F238E27FC236}">
                    <a16:creationId xmlns:a16="http://schemas.microsoft.com/office/drawing/2014/main" id="{6C69BAEA-5A8A-4D7C-83E4-0294E3B1A42E}"/>
                  </a:ext>
                </a:extLst>
              </p:cNvPr>
              <p:cNvSpPr>
                <a:spLocks noRot="1" noChangeAspect="1" noMove="1" noResize="1" noEditPoints="1" noAdjustHandles="1" noChangeArrowheads="1" noChangeShapeType="1" noTextEdit="1"/>
              </p:cNvSpPr>
              <p:nvPr/>
            </p:nvSpPr>
            <p:spPr>
              <a:xfrm>
                <a:off x="6914714" y="4425538"/>
                <a:ext cx="3864556" cy="391646"/>
              </a:xfrm>
              <a:prstGeom prst="rect">
                <a:avLst/>
              </a:prstGeom>
              <a:blipFill>
                <a:blip r:embed="rId6"/>
                <a:stretch>
                  <a:fillRect t="-9375" b="-1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013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23</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23</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10" name="矩形 9">
            <a:extLst>
              <a:ext uri="{FF2B5EF4-FFF2-40B4-BE49-F238E27FC236}">
                <a16:creationId xmlns:a16="http://schemas.microsoft.com/office/drawing/2014/main" id="{D0EFB90D-5408-45BF-92C9-98D719FF388D}"/>
              </a:ext>
            </a:extLst>
          </p:cNvPr>
          <p:cNvSpPr/>
          <p:nvPr/>
        </p:nvSpPr>
        <p:spPr>
          <a:xfrm>
            <a:off x="899774" y="1085155"/>
            <a:ext cx="2941831" cy="369332"/>
          </a:xfrm>
          <a:prstGeom prst="rect">
            <a:avLst/>
          </a:prstGeom>
        </p:spPr>
        <p:txBody>
          <a:bodyPr wrap="none">
            <a:spAutoFit/>
          </a:bodyPr>
          <a:lstStyle/>
          <a:p>
            <a:r>
              <a:rPr lang="en-US" altLang="zh-CN" b="1" i="1" dirty="0" smtClean="0"/>
              <a:t>Multi-Head </a:t>
            </a:r>
            <a:r>
              <a:rPr lang="en-US" altLang="zh-CN" b="1" i="1" dirty="0"/>
              <a:t>Self-Attention</a:t>
            </a:r>
            <a:endParaRPr lang="zh-CN" altLang="en-US" dirty="0"/>
          </a:p>
        </p:txBody>
      </p:sp>
      <p:pic>
        <p:nvPicPr>
          <p:cNvPr id="11" name="图片 10">
            <a:extLst>
              <a:ext uri="{FF2B5EF4-FFF2-40B4-BE49-F238E27FC236}">
                <a16:creationId xmlns:a16="http://schemas.microsoft.com/office/drawing/2014/main" id="{96C38F65-A7C5-424B-9EA1-761831F7C7DA}"/>
              </a:ext>
            </a:extLst>
          </p:cNvPr>
          <p:cNvPicPr>
            <a:picLocks noChangeAspect="1"/>
          </p:cNvPicPr>
          <p:nvPr/>
        </p:nvPicPr>
        <p:blipFill>
          <a:blip r:embed="rId2"/>
          <a:stretch>
            <a:fillRect/>
          </a:stretch>
        </p:blipFill>
        <p:spPr>
          <a:xfrm>
            <a:off x="638823" y="1828342"/>
            <a:ext cx="5457178" cy="3006500"/>
          </a:xfrm>
          <a:prstGeom prst="rect">
            <a:avLst/>
          </a:prstGeom>
        </p:spPr>
      </p:pic>
      <p:pic>
        <p:nvPicPr>
          <p:cNvPr id="12" name="图片 11">
            <a:extLst>
              <a:ext uri="{FF2B5EF4-FFF2-40B4-BE49-F238E27FC236}">
                <a16:creationId xmlns:a16="http://schemas.microsoft.com/office/drawing/2014/main" id="{E2C18B54-52AA-4326-AF3A-C75109F3F2F5}"/>
              </a:ext>
            </a:extLst>
          </p:cNvPr>
          <p:cNvPicPr>
            <a:picLocks noChangeAspect="1"/>
          </p:cNvPicPr>
          <p:nvPr/>
        </p:nvPicPr>
        <p:blipFill>
          <a:blip r:embed="rId3"/>
          <a:stretch>
            <a:fillRect/>
          </a:stretch>
        </p:blipFill>
        <p:spPr>
          <a:xfrm>
            <a:off x="638823" y="4786966"/>
            <a:ext cx="5758647" cy="1179245"/>
          </a:xfrm>
          <a:prstGeom prst="rect">
            <a:avLst/>
          </a:prstGeom>
        </p:spPr>
      </p:pic>
      <p:pic>
        <p:nvPicPr>
          <p:cNvPr id="13" name="图片 12">
            <a:extLst>
              <a:ext uri="{FF2B5EF4-FFF2-40B4-BE49-F238E27FC236}">
                <a16:creationId xmlns:a16="http://schemas.microsoft.com/office/drawing/2014/main" id="{9DB03502-4C19-4DD0-B188-A32CCDE4E114}"/>
              </a:ext>
            </a:extLst>
          </p:cNvPr>
          <p:cNvPicPr>
            <a:picLocks noChangeAspect="1"/>
          </p:cNvPicPr>
          <p:nvPr/>
        </p:nvPicPr>
        <p:blipFill rotWithShape="1">
          <a:blip r:embed="rId4"/>
          <a:srcRect l="22638" r="23864"/>
          <a:stretch/>
        </p:blipFill>
        <p:spPr>
          <a:xfrm>
            <a:off x="6533586" y="1252190"/>
            <a:ext cx="3828930" cy="5487862"/>
          </a:xfrm>
          <a:prstGeom prst="rect">
            <a:avLst/>
          </a:prstGeom>
        </p:spPr>
      </p:pic>
    </p:spTree>
    <p:extLst>
      <p:ext uri="{BB962C8B-B14F-4D97-AF65-F5344CB8AC3E}">
        <p14:creationId xmlns:p14="http://schemas.microsoft.com/office/powerpoint/2010/main" val="212053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24</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24</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
        <p:nvSpPr>
          <p:cNvPr id="8" name="文本框 7"/>
          <p:cNvSpPr txBox="1"/>
          <p:nvPr/>
        </p:nvSpPr>
        <p:spPr>
          <a:xfrm>
            <a:off x="714375" y="1134855"/>
            <a:ext cx="3333750" cy="461665"/>
          </a:xfrm>
          <a:prstGeom prst="rect">
            <a:avLst/>
          </a:prstGeom>
          <a:noFill/>
        </p:spPr>
        <p:txBody>
          <a:bodyPr wrap="square" rtlCol="0">
            <a:spAutoFit/>
          </a:bodyPr>
          <a:lstStyle/>
          <a:p>
            <a:r>
              <a:rPr lang="zh-CN" altLang="en-US" sz="2400" b="1" dirty="0" smtClean="0"/>
              <a:t>通用解读注意力模型</a:t>
            </a:r>
            <a:endParaRPr lang="zh-CN" altLang="en-US" sz="2400" b="1" dirty="0"/>
          </a:p>
        </p:txBody>
      </p:sp>
      <p:pic>
        <p:nvPicPr>
          <p:cNvPr id="10" name="图片 9">
            <a:extLst>
              <a:ext uri="{FF2B5EF4-FFF2-40B4-BE49-F238E27FC236}">
                <a16:creationId xmlns:a16="http://schemas.microsoft.com/office/drawing/2014/main" id="{79EBAD22-F092-47E4-89CD-132A5575D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6172" y="1743075"/>
            <a:ext cx="3429000" cy="3617808"/>
          </a:xfrm>
          <a:prstGeom prst="rect">
            <a:avLst/>
          </a:prstGeom>
        </p:spPr>
      </p:pic>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8063A1AB-628B-47A3-803E-319ED1190397}"/>
                  </a:ext>
                </a:extLst>
              </p:cNvPr>
              <p:cNvSpPr/>
              <p:nvPr/>
            </p:nvSpPr>
            <p:spPr>
              <a:xfrm>
                <a:off x="5006098" y="3842623"/>
                <a:ext cx="1891030" cy="369332"/>
              </a:xfrm>
              <a:prstGeom prst="rect">
                <a:avLst/>
              </a:prstGeom>
            </p:spPr>
            <p:txBody>
              <a:bodyPr wrap="none">
                <a:spAutoFit/>
              </a:bodyPr>
              <a:lstStyle/>
              <a:p>
                <a14:m>
                  <m:oMath xmlns:m="http://schemas.openxmlformats.org/officeDocument/2006/math">
                    <m:r>
                      <a:rPr lang="en-US" altLang="zh-CN" i="1" smtClean="0">
                        <a:solidFill>
                          <a:srgbClr val="FF0000"/>
                        </a:solidFill>
                        <a:latin typeface="Cambria Math" panose="02040503050406030204" pitchFamily="18" charset="0"/>
                      </a:rPr>
                      <m:t>𝑠</m:t>
                    </m:r>
                    <m:r>
                      <a:rPr lang="en-US" altLang="zh-CN"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𝑞</m:t>
                    </m:r>
                    <m:r>
                      <a:rPr lang="en-US" altLang="zh-CN" i="1">
                        <a:solidFill>
                          <a:srgbClr val="FF0000"/>
                        </a:solidFill>
                        <a:latin typeface="Cambria Math" panose="02040503050406030204" pitchFamily="18" charset="0"/>
                      </a:rPr>
                      <m:t>)</m:t>
                    </m:r>
                  </m:oMath>
                </a14:m>
                <a:r>
                  <a:rPr lang="zh-CN" altLang="en-US" dirty="0">
                    <a:solidFill>
                      <a:srgbClr val="FF0000"/>
                    </a:solidFill>
                  </a:rPr>
                  <a:t> 打分函数</a:t>
                </a:r>
                <a:endParaRPr lang="en-US" altLang="zh-CN" dirty="0">
                  <a:solidFill>
                    <a:srgbClr val="FF0000"/>
                  </a:solidFill>
                </a:endParaRPr>
              </a:p>
            </p:txBody>
          </p:sp>
        </mc:Choice>
        <mc:Fallback>
          <p:sp>
            <p:nvSpPr>
              <p:cNvPr id="11" name="矩形 10">
                <a:extLst>
                  <a:ext uri="{FF2B5EF4-FFF2-40B4-BE49-F238E27FC236}">
                    <a16:creationId xmlns:a16="http://schemas.microsoft.com/office/drawing/2014/main" id="{8063A1AB-628B-47A3-803E-319ED1190397}"/>
                  </a:ext>
                </a:extLst>
              </p:cNvPr>
              <p:cNvSpPr>
                <a:spLocks noRot="1" noChangeAspect="1" noMove="1" noResize="1" noEditPoints="1" noAdjustHandles="1" noChangeArrowheads="1" noChangeShapeType="1" noTextEdit="1"/>
              </p:cNvSpPr>
              <p:nvPr/>
            </p:nvSpPr>
            <p:spPr>
              <a:xfrm>
                <a:off x="5006098" y="3842623"/>
                <a:ext cx="1891030" cy="369332"/>
              </a:xfrm>
              <a:prstGeom prst="rect">
                <a:avLst/>
              </a:prstGeom>
              <a:blipFill>
                <a:blip r:embed="rId3"/>
                <a:stretch>
                  <a:fillRect t="-8197" r="-2581" b="-2459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BCDF3D7C-DEF4-4E85-BBE6-A2D4A905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572" y="2456065"/>
            <a:ext cx="2264288" cy="1730874"/>
          </a:xfrm>
          <a:prstGeom prst="rect">
            <a:avLst/>
          </a:prstGeom>
        </p:spPr>
      </p:pic>
      <p:pic>
        <p:nvPicPr>
          <p:cNvPr id="13" name="图片 12">
            <a:extLst>
              <a:ext uri="{FF2B5EF4-FFF2-40B4-BE49-F238E27FC236}">
                <a16:creationId xmlns:a16="http://schemas.microsoft.com/office/drawing/2014/main" id="{643D6309-1B5C-4D6B-BD86-09F2536F48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5716" y="4899929"/>
            <a:ext cx="2296946" cy="1170245"/>
          </a:xfrm>
          <a:prstGeom prst="rect">
            <a:avLst/>
          </a:prstGeom>
        </p:spPr>
      </p:pic>
      <mc:AlternateContent xmlns:mc="http://schemas.openxmlformats.org/markup-compatibility/2006">
        <mc:Choice xmlns:a14="http://schemas.microsoft.com/office/drawing/2010/main" Requires="a14">
          <p:sp>
            <p:nvSpPr>
              <p:cNvPr id="14" name="内容占位符 17">
                <a:extLst>
                  <a:ext uri="{FF2B5EF4-FFF2-40B4-BE49-F238E27FC236}">
                    <a16:creationId xmlns:a16="http://schemas.microsoft.com/office/drawing/2014/main" id="{22F24509-78A9-4ED6-A9C9-44F9E25928B5}"/>
                  </a:ext>
                </a:extLst>
              </p:cNvPr>
              <p:cNvSpPr txBox="1">
                <a:spLocks/>
              </p:cNvSpPr>
              <p:nvPr/>
            </p:nvSpPr>
            <p:spPr>
              <a:xfrm>
                <a:off x="1438275" y="1743075"/>
                <a:ext cx="82296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smtClean="0"/>
                  <a:t>注意力</a:t>
                </a:r>
                <a:r>
                  <a:rPr lang="zh-CN" altLang="en-US" sz="1600" dirty="0"/>
                  <a:t>机制可以分为两步</a:t>
                </a:r>
              </a:p>
              <a:p>
                <a:pPr marL="457200" lvl="1" indent="0">
                  <a:buNone/>
                </a:pPr>
                <a:r>
                  <a:rPr lang="zh-CN" altLang="en-US" sz="1600" dirty="0"/>
                  <a:t>计算注意力分布</a:t>
                </a:r>
                <a14:m>
                  <m:oMath xmlns:m="http://schemas.openxmlformats.org/officeDocument/2006/math">
                    <m:r>
                      <a:rPr lang="zh-CN" altLang="en-US" sz="1600" i="1">
                        <a:latin typeface="Cambria Math" panose="02040503050406030204" pitchFamily="18" charset="0"/>
                      </a:rPr>
                      <m:t>𝛼</m:t>
                    </m:r>
                    <m:r>
                      <a:rPr lang="zh-CN" altLang="en-US" sz="1600" i="1">
                        <a:latin typeface="Cambria Math" panose="02040503050406030204" pitchFamily="18" charset="0"/>
                      </a:rPr>
                      <m:t> </m:t>
                    </m:r>
                  </m:oMath>
                </a14:m>
                <a:r>
                  <a:rPr lang="zh-CN" altLang="en-US" sz="1600" dirty="0"/>
                  <a:t>，</a:t>
                </a:r>
              </a:p>
              <a:p>
                <a:pPr lvl="1"/>
                <a:endParaRPr lang="zh-CN" altLang="en-US" dirty="0"/>
              </a:p>
              <a:p>
                <a:pPr lvl="1"/>
                <a:endParaRPr lang="zh-CN" altLang="en-US" dirty="0" smtClean="0"/>
              </a:p>
              <a:p>
                <a:pPr lvl="1"/>
                <a:endParaRPr lang="zh-CN" altLang="en-US" dirty="0" smtClean="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zh-CN" altLang="en-US" dirty="0"/>
              </a:p>
              <a:p>
                <a:pPr marL="457200" lvl="1" indent="0">
                  <a:buNone/>
                </a:pPr>
                <a:r>
                  <a:rPr lang="zh-CN" altLang="en-US" sz="1400" dirty="0"/>
                  <a:t>根据</a:t>
                </a:r>
                <a:r>
                  <a:rPr lang="el-GR" altLang="zh-CN" sz="1400" dirty="0"/>
                  <a:t>α</a:t>
                </a:r>
                <a:r>
                  <a:rPr lang="zh-CN" altLang="en-US" sz="1400" dirty="0"/>
                  <a:t>来计算输入信息的加权平均。</a:t>
                </a:r>
              </a:p>
              <a:p>
                <a:endParaRPr lang="zh-CN" altLang="en-US" dirty="0"/>
              </a:p>
            </p:txBody>
          </p:sp>
        </mc:Choice>
        <mc:Fallback>
          <p:sp>
            <p:nvSpPr>
              <p:cNvPr id="14" name="内容占位符 17">
                <a:extLst>
                  <a:ext uri="{FF2B5EF4-FFF2-40B4-BE49-F238E27FC236}">
                    <a16:creationId xmlns:a16="http://schemas.microsoft.com/office/drawing/2014/main" id="{22F24509-78A9-4ED6-A9C9-44F9E25928B5}"/>
                  </a:ext>
                </a:extLst>
              </p:cNvPr>
              <p:cNvSpPr txBox="1">
                <a:spLocks noRot="1" noChangeAspect="1" noMove="1" noResize="1" noEditPoints="1" noAdjustHandles="1" noChangeArrowheads="1" noChangeShapeType="1" noTextEdit="1"/>
              </p:cNvSpPr>
              <p:nvPr/>
            </p:nvSpPr>
            <p:spPr>
              <a:xfrm>
                <a:off x="1438275" y="1743075"/>
                <a:ext cx="8229600" cy="4937760"/>
              </a:xfrm>
              <a:prstGeom prst="rect">
                <a:avLst/>
              </a:prstGeom>
              <a:blipFill>
                <a:blip r:embed="rId6"/>
                <a:stretch>
                  <a:fillRect l="-444" t="-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308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25</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25</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sp>
        <p:nvSpPr>
          <p:cNvPr id="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pic>
        <p:nvPicPr>
          <p:cNvPr id="8" name="图片 7">
            <a:extLst>
              <a:ext uri="{FF2B5EF4-FFF2-40B4-BE49-F238E27FC236}">
                <a16:creationId xmlns:a16="http://schemas.microsoft.com/office/drawing/2014/main" id="{EB8C926F-B711-48A0-9B6F-51FD0B0FA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28" y="2776797"/>
            <a:ext cx="7467600" cy="2639258"/>
          </a:xfrm>
          <a:prstGeom prst="rect">
            <a:avLst/>
          </a:prstGeom>
        </p:spPr>
      </p:pic>
      <p:sp>
        <p:nvSpPr>
          <p:cNvPr id="10" name="文本框 9"/>
          <p:cNvSpPr txBox="1"/>
          <p:nvPr/>
        </p:nvSpPr>
        <p:spPr>
          <a:xfrm>
            <a:off x="666750" y="1352550"/>
            <a:ext cx="5048250" cy="400110"/>
          </a:xfrm>
          <a:prstGeom prst="rect">
            <a:avLst/>
          </a:prstGeom>
          <a:noFill/>
        </p:spPr>
        <p:txBody>
          <a:bodyPr wrap="square" rtlCol="0">
            <a:spAutoFit/>
          </a:bodyPr>
          <a:lstStyle/>
          <a:p>
            <a:r>
              <a:rPr lang="zh-CN" altLang="en-US" sz="2000" b="1" dirty="0" smtClean="0"/>
              <a:t>计算两个矩阵的“相似性”</a:t>
            </a:r>
            <a:endParaRPr lang="zh-CN" altLang="en-US" sz="2000" b="1" dirty="0"/>
          </a:p>
        </p:txBody>
      </p:sp>
      <p:pic>
        <p:nvPicPr>
          <p:cNvPr id="11" name="图片 10"/>
          <p:cNvPicPr>
            <a:picLocks noChangeAspect="1"/>
          </p:cNvPicPr>
          <p:nvPr/>
        </p:nvPicPr>
        <p:blipFill rotWithShape="1">
          <a:blip r:embed="rId3"/>
          <a:srcRect l="25479" t="37253" r="12597"/>
          <a:stretch/>
        </p:blipFill>
        <p:spPr>
          <a:xfrm>
            <a:off x="3190875" y="2126123"/>
            <a:ext cx="5068939" cy="808483"/>
          </a:xfrm>
          <a:prstGeom prst="rect">
            <a:avLst/>
          </a:prstGeom>
        </p:spPr>
      </p:pic>
      <p:sp>
        <p:nvSpPr>
          <p:cNvPr id="12" name="文本框 11"/>
          <p:cNvSpPr txBox="1"/>
          <p:nvPr/>
        </p:nvSpPr>
        <p:spPr>
          <a:xfrm>
            <a:off x="1553505" y="2345698"/>
            <a:ext cx="2250461" cy="369332"/>
          </a:xfrm>
          <a:prstGeom prst="rect">
            <a:avLst/>
          </a:prstGeom>
          <a:noFill/>
        </p:spPr>
        <p:txBody>
          <a:bodyPr wrap="square" rtlCol="0">
            <a:spAutoFit/>
          </a:bodyPr>
          <a:lstStyle/>
          <a:p>
            <a:r>
              <a:rPr lang="zh-CN" altLang="en-US" dirty="0" smtClean="0"/>
              <a:t>向量：余弦距离</a:t>
            </a:r>
            <a:endParaRPr lang="zh-CN" altLang="en-US" dirty="0"/>
          </a:p>
        </p:txBody>
      </p:sp>
    </p:spTree>
    <p:extLst>
      <p:ext uri="{BB962C8B-B14F-4D97-AF65-F5344CB8AC3E}">
        <p14:creationId xmlns:p14="http://schemas.microsoft.com/office/powerpoint/2010/main" val="28503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26</a:t>
            </a:fld>
            <a:r>
              <a:rPr lang="zh-CN" altLang="en-US"/>
              <a:t> 页</a:t>
            </a:r>
            <a:endParaRPr lang="zh-CN" altLang="en-US" dirty="0"/>
          </a:p>
        </p:txBody>
      </p:sp>
      <p:sp>
        <p:nvSpPr>
          <p:cNvPr id="38" name="页脚占位符 3">
            <a:extLst>
              <a:ext uri="{FF2B5EF4-FFF2-40B4-BE49-F238E27FC236}">
                <a16:creationId xmlns:a16="http://schemas.microsoft.com/office/drawing/2014/main" id="{DC9B2B95-561B-4F58-9725-FEA06CBB350F}"/>
              </a:ext>
            </a:extLst>
          </p:cNvPr>
          <p:cNvSpPr>
            <a:spLocks noGrp="1"/>
          </p:cNvSpPr>
          <p:nvPr>
            <p:ph type="ftr" sz="quarter" idx="3"/>
          </p:nvPr>
        </p:nvSpPr>
        <p:spPr>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扶伤济世，敬德修业</a:t>
            </a:r>
          </a:p>
        </p:txBody>
      </p:sp>
      <p:sp>
        <p:nvSpPr>
          <p:cNvPr id="6" name="灯片编号占位符 1">
            <a:extLst>
              <a:ext uri="{FF2B5EF4-FFF2-40B4-BE49-F238E27FC236}">
                <a16:creationId xmlns:a16="http://schemas.microsoft.com/office/drawing/2014/main" id="{9275FCB7-26BA-4769-A2A3-10345DF72996}"/>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第 </a:t>
            </a:r>
            <a:fld id="{75168D04-7926-484C-B90B-2D13ABC6EC67}" type="slidenum">
              <a:rPr lang="zh-CN" altLang="en-US" smtClean="0"/>
              <a:pPr/>
              <a:t>26</a:t>
            </a:fld>
            <a:r>
              <a:rPr lang="zh-CN" altLang="en-US"/>
              <a:t> 页</a:t>
            </a:r>
            <a:endParaRPr lang="zh-CN" altLang="en-US" dirty="0"/>
          </a:p>
        </p:txBody>
      </p:sp>
      <p:sp>
        <p:nvSpPr>
          <p:cNvPr id="7" name="页脚占位符 3">
            <a:extLst>
              <a:ext uri="{FF2B5EF4-FFF2-40B4-BE49-F238E27FC236}">
                <a16:creationId xmlns:a16="http://schemas.microsoft.com/office/drawing/2014/main" id="{1073F237-C2E1-4BC5-918D-4B436103F54B}"/>
              </a:ext>
            </a:extLst>
          </p:cNvPr>
          <p:cNvSpPr txBox="1">
            <a:spLocks/>
          </p:cNvSpPr>
          <p:nvPr/>
        </p:nvSpPr>
        <p:spPr>
          <a:xfrm>
            <a:off x="10529888" y="6487210"/>
            <a:ext cx="1091287"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扶伤济世，敬德修业</a:t>
            </a:r>
          </a:p>
        </p:txBody>
      </p:sp>
      <p:pic>
        <p:nvPicPr>
          <p:cNvPr id="8" name="图片 7">
            <a:extLst>
              <a:ext uri="{FF2B5EF4-FFF2-40B4-BE49-F238E27FC236}">
                <a16:creationId xmlns:a16="http://schemas.microsoft.com/office/drawing/2014/main" id="{9F7C06B3-2862-4EF6-88E0-627D0F4AAD14}"/>
              </a:ext>
            </a:extLst>
          </p:cNvPr>
          <p:cNvPicPr>
            <a:picLocks noChangeAspect="1"/>
          </p:cNvPicPr>
          <p:nvPr/>
        </p:nvPicPr>
        <p:blipFill>
          <a:blip r:embed="rId2"/>
          <a:stretch>
            <a:fillRect/>
          </a:stretch>
        </p:blipFill>
        <p:spPr>
          <a:xfrm>
            <a:off x="1480113" y="1396418"/>
            <a:ext cx="7827515" cy="4544307"/>
          </a:xfrm>
          <a:prstGeom prst="rect">
            <a:avLst/>
          </a:prstGeom>
        </p:spPr>
      </p:pic>
      <p:sp>
        <p:nvSpPr>
          <p:cNvPr id="9" name="文本占位符 3"/>
          <p:cNvSpPr>
            <a:spLocks noGrp="1"/>
          </p:cNvSpPr>
          <p:nvPr>
            <p:ph type="body" sz="quarter" idx="10"/>
          </p:nvPr>
        </p:nvSpPr>
        <p:spPr>
          <a:xfrm>
            <a:off x="1621701" y="739001"/>
            <a:ext cx="3188423" cy="249299"/>
          </a:xfrm>
        </p:spPr>
        <p:txBody>
          <a:bodyPr/>
          <a:lstStyle/>
          <a:p>
            <a:r>
              <a:rPr lang="en-US" altLang="zh-CN" dirty="0" smtClean="0"/>
              <a:t>3 </a:t>
            </a:r>
            <a:r>
              <a:rPr lang="zh-CN" altLang="en-US" dirty="0" smtClean="0"/>
              <a:t>经典</a:t>
            </a:r>
            <a:r>
              <a:rPr lang="en-US" altLang="zh-CN" dirty="0" smtClean="0"/>
              <a:t>attention</a:t>
            </a:r>
            <a:r>
              <a:rPr lang="zh-CN" altLang="en-US" dirty="0" smtClean="0"/>
              <a:t>结构</a:t>
            </a:r>
            <a:endParaRPr lang="en-US" altLang="zh-CN" dirty="0">
              <a:cs typeface="+mn-ea"/>
              <a:sym typeface="+mn-lt"/>
            </a:endParaRPr>
          </a:p>
        </p:txBody>
      </p:sp>
    </p:spTree>
    <p:extLst>
      <p:ext uri="{BB962C8B-B14F-4D97-AF65-F5344CB8AC3E}">
        <p14:creationId xmlns:p14="http://schemas.microsoft.com/office/powerpoint/2010/main" val="25597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DA05B6-0A01-4C2E-B481-0B44224EA116}"/>
              </a:ext>
            </a:extLst>
          </p:cNvPr>
          <p:cNvSpPr>
            <a:spLocks noGrp="1"/>
          </p:cNvSpPr>
          <p:nvPr>
            <p:ph type="sldNum" sz="quarter" idx="4"/>
          </p:nvPr>
        </p:nvSpPr>
        <p:spPr/>
        <p:txBody>
          <a:bodyPr/>
          <a:lstStyle/>
          <a:p>
            <a:r>
              <a:rPr lang="zh-CN" altLang="en-US"/>
              <a:t>第 </a:t>
            </a:r>
            <a:fld id="{75168D04-7926-484C-B90B-2D13ABC6EC67}" type="slidenum">
              <a:rPr lang="zh-CN" altLang="en-US" smtClean="0"/>
              <a:pPr/>
              <a:t>27</a:t>
            </a:fld>
            <a:r>
              <a:rPr lang="zh-CN" altLang="en-US"/>
              <a:t> 页</a:t>
            </a:r>
            <a:endParaRPr lang="zh-CN" altLang="en-US" dirty="0"/>
          </a:p>
        </p:txBody>
      </p:sp>
      <p:sp>
        <p:nvSpPr>
          <p:cNvPr id="5" name="文本占位符 4">
            <a:extLst>
              <a:ext uri="{FF2B5EF4-FFF2-40B4-BE49-F238E27FC236}">
                <a16:creationId xmlns:a16="http://schemas.microsoft.com/office/drawing/2014/main" id="{A82CB8EA-8031-4A85-847D-38A0D8EA706C}"/>
              </a:ext>
            </a:extLst>
          </p:cNvPr>
          <p:cNvSpPr>
            <a:spLocks noGrp="1"/>
          </p:cNvSpPr>
          <p:nvPr>
            <p:ph type="body" sz="quarter" idx="10"/>
          </p:nvPr>
        </p:nvSpPr>
        <p:spPr>
          <a:xfrm>
            <a:off x="1553505" y="739001"/>
            <a:ext cx="3188423" cy="249299"/>
          </a:xfrm>
        </p:spPr>
        <p:txBody>
          <a:bodyPr/>
          <a:lstStyle/>
          <a:p>
            <a:r>
              <a:rPr lang="en-US" altLang="zh-CN" dirty="0"/>
              <a:t>4 </a:t>
            </a:r>
            <a:r>
              <a:rPr lang="en-US" altLang="zh-CN" dirty="0" smtClean="0"/>
              <a:t>attention</a:t>
            </a:r>
            <a:r>
              <a:rPr lang="zh-CN" altLang="en-US" dirty="0" smtClean="0"/>
              <a:t>变体</a:t>
            </a:r>
            <a:r>
              <a:rPr lang="en-US" altLang="zh-CN" dirty="0" smtClean="0"/>
              <a:t> </a:t>
            </a:r>
            <a:endParaRPr lang="zh-CN" altLang="en-US" dirty="0"/>
          </a:p>
        </p:txBody>
      </p:sp>
      <p:sp>
        <p:nvSpPr>
          <p:cNvPr id="4" name="页脚占位符 3">
            <a:extLst>
              <a:ext uri="{FF2B5EF4-FFF2-40B4-BE49-F238E27FC236}">
                <a16:creationId xmlns:a16="http://schemas.microsoft.com/office/drawing/2014/main" id="{3E5B410D-3C34-4811-AC96-B0A0D2079F57}"/>
              </a:ext>
            </a:extLst>
          </p:cNvPr>
          <p:cNvSpPr>
            <a:spLocks noGrp="1"/>
          </p:cNvSpPr>
          <p:nvPr>
            <p:ph type="ftr" sz="quarter" idx="3"/>
          </p:nvPr>
        </p:nvSpPr>
        <p:spPr/>
        <p:txBody>
          <a:bodyPr/>
          <a:lstStyle/>
          <a:p>
            <a:r>
              <a:rPr lang="zh-CN" altLang="en-US" dirty="0"/>
              <a:t>扶伤济世，敬德修业</a:t>
            </a:r>
          </a:p>
        </p:txBody>
      </p:sp>
      <p:pic>
        <p:nvPicPr>
          <p:cNvPr id="6" name="图片 5">
            <a:extLst>
              <a:ext uri="{FF2B5EF4-FFF2-40B4-BE49-F238E27FC236}">
                <a16:creationId xmlns:a16="http://schemas.microsoft.com/office/drawing/2014/main" id="{F8BEDA89-4E04-4A6C-8226-A3BA90DB5C60}"/>
              </a:ext>
            </a:extLst>
          </p:cNvPr>
          <p:cNvPicPr>
            <a:picLocks noChangeAspect="1"/>
          </p:cNvPicPr>
          <p:nvPr/>
        </p:nvPicPr>
        <p:blipFill>
          <a:blip r:embed="rId2"/>
          <a:stretch>
            <a:fillRect/>
          </a:stretch>
        </p:blipFill>
        <p:spPr>
          <a:xfrm>
            <a:off x="2239866" y="1615925"/>
            <a:ext cx="7875491" cy="3264995"/>
          </a:xfrm>
          <a:prstGeom prst="rect">
            <a:avLst/>
          </a:prstGeom>
        </p:spPr>
      </p:pic>
      <p:sp>
        <p:nvSpPr>
          <p:cNvPr id="7" name="矩形 6">
            <a:extLst>
              <a:ext uri="{FF2B5EF4-FFF2-40B4-BE49-F238E27FC236}">
                <a16:creationId xmlns:a16="http://schemas.microsoft.com/office/drawing/2014/main" id="{CEA27042-E4E9-4B87-8AB8-F3F11EB9B3A0}"/>
              </a:ext>
            </a:extLst>
          </p:cNvPr>
          <p:cNvSpPr/>
          <p:nvPr/>
        </p:nvSpPr>
        <p:spPr>
          <a:xfrm>
            <a:off x="606137" y="1172610"/>
            <a:ext cx="4232697" cy="369332"/>
          </a:xfrm>
          <a:prstGeom prst="rect">
            <a:avLst/>
          </a:prstGeom>
        </p:spPr>
        <p:txBody>
          <a:bodyPr wrap="none">
            <a:spAutoFit/>
          </a:bodyPr>
          <a:lstStyle/>
          <a:p>
            <a:r>
              <a:rPr lang="en-US" altLang="zh-CN" b="1" dirty="0" smtClean="0"/>
              <a:t>Network </a:t>
            </a:r>
            <a:r>
              <a:rPr lang="en-US" altLang="zh-CN" b="1" dirty="0"/>
              <a:t>Architectures with Attention</a:t>
            </a:r>
          </a:p>
        </p:txBody>
      </p:sp>
      <p:sp>
        <p:nvSpPr>
          <p:cNvPr id="8" name="文本框 7">
            <a:extLst>
              <a:ext uri="{FF2B5EF4-FFF2-40B4-BE49-F238E27FC236}">
                <a16:creationId xmlns:a16="http://schemas.microsoft.com/office/drawing/2014/main" id="{C645CEF8-7879-41FC-A7F8-338BB45ABDF9}"/>
              </a:ext>
            </a:extLst>
          </p:cNvPr>
          <p:cNvSpPr txBox="1"/>
          <p:nvPr/>
        </p:nvSpPr>
        <p:spPr>
          <a:xfrm>
            <a:off x="606137" y="4826675"/>
            <a:ext cx="11530014" cy="2031325"/>
          </a:xfrm>
          <a:prstGeom prst="rect">
            <a:avLst/>
          </a:prstGeom>
          <a:noFill/>
        </p:spPr>
        <p:txBody>
          <a:bodyPr wrap="square" rtlCol="0">
            <a:spAutoFit/>
          </a:bodyPr>
          <a:lstStyle/>
          <a:p>
            <a:r>
              <a:rPr lang="zh-CN" altLang="en-US" dirty="0"/>
              <a:t>（</a:t>
            </a:r>
            <a:r>
              <a:rPr lang="en-US" altLang="zh-CN" dirty="0"/>
              <a:t>1</a:t>
            </a:r>
            <a:r>
              <a:rPr lang="zh-CN" altLang="en-US" dirty="0"/>
              <a:t>）输出是离散的，并指向输入序列中的位置，（因此命名为指针网络）。</a:t>
            </a:r>
          </a:p>
          <a:p>
            <a:r>
              <a:rPr lang="zh-CN" altLang="en-US" dirty="0"/>
              <a:t>（</a:t>
            </a:r>
            <a:r>
              <a:rPr lang="en-US" altLang="zh-CN" dirty="0"/>
              <a:t>2</a:t>
            </a:r>
            <a:r>
              <a:rPr lang="zh-CN" altLang="en-US" dirty="0"/>
              <a:t>）输出的每一步的目标类数量取决于输入的长度（因此是变量），这用</a:t>
            </a:r>
            <a:r>
              <a:rPr lang="en-US" altLang="zh-CN" dirty="0"/>
              <a:t>encoder-decoder</a:t>
            </a:r>
            <a:r>
              <a:rPr lang="zh-CN" altLang="en-US" dirty="0"/>
              <a:t>框架无法实现（其输出词典是先验已知的）</a:t>
            </a:r>
            <a:r>
              <a:rPr lang="zh-CN" altLang="en-US" dirty="0" smtClean="0"/>
              <a:t>。</a:t>
            </a:r>
            <a:endParaRPr lang="en-US" altLang="zh-CN" dirty="0" smtClean="0"/>
          </a:p>
          <a:p>
            <a:r>
              <a:rPr lang="zh-CN" altLang="en-US" dirty="0" smtClean="0"/>
              <a:t>（</a:t>
            </a:r>
            <a:r>
              <a:rPr lang="en-US" altLang="zh-CN" dirty="0" smtClean="0"/>
              <a:t>3</a:t>
            </a:r>
            <a:r>
              <a:rPr lang="zh-CN" altLang="en-US" dirty="0" smtClean="0"/>
              <a:t>）我们</a:t>
            </a:r>
            <a:r>
              <a:rPr lang="zh-CN" altLang="en-US" dirty="0"/>
              <a:t>可以只利用注意力机制中的第一步，将注意力分布作为一个软性的指针（</a:t>
            </a:r>
            <a:r>
              <a:rPr lang="en-US" altLang="zh-CN" dirty="0"/>
              <a:t>pointer</a:t>
            </a:r>
            <a:r>
              <a:rPr lang="zh-CN" altLang="en-US" dirty="0"/>
              <a:t>）来指出相关信息的位置。</a:t>
            </a:r>
          </a:p>
          <a:p>
            <a:endParaRPr lang="zh-CN" altLang="en-US" dirty="0"/>
          </a:p>
          <a:p>
            <a:endParaRPr lang="zh-CN" altLang="en-US" dirty="0"/>
          </a:p>
        </p:txBody>
      </p:sp>
    </p:spTree>
    <p:extLst>
      <p:ext uri="{BB962C8B-B14F-4D97-AF65-F5344CB8AC3E}">
        <p14:creationId xmlns:p14="http://schemas.microsoft.com/office/powerpoint/2010/main" val="2196151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DA05B6-0A01-4C2E-B481-0B44224EA116}"/>
              </a:ext>
            </a:extLst>
          </p:cNvPr>
          <p:cNvSpPr>
            <a:spLocks noGrp="1"/>
          </p:cNvSpPr>
          <p:nvPr>
            <p:ph type="sldNum" sz="quarter" idx="4"/>
          </p:nvPr>
        </p:nvSpPr>
        <p:spPr/>
        <p:txBody>
          <a:bodyPr/>
          <a:lstStyle/>
          <a:p>
            <a:r>
              <a:rPr lang="zh-CN" altLang="en-US"/>
              <a:t>第 </a:t>
            </a:r>
            <a:fld id="{75168D04-7926-484C-B90B-2D13ABC6EC67}" type="slidenum">
              <a:rPr lang="zh-CN" altLang="en-US" smtClean="0"/>
              <a:pPr/>
              <a:t>28</a:t>
            </a:fld>
            <a:r>
              <a:rPr lang="zh-CN" altLang="en-US"/>
              <a:t> 页</a:t>
            </a:r>
            <a:endParaRPr lang="zh-CN" altLang="en-US" dirty="0"/>
          </a:p>
        </p:txBody>
      </p:sp>
      <p:sp>
        <p:nvSpPr>
          <p:cNvPr id="5" name="文本占位符 4">
            <a:extLst>
              <a:ext uri="{FF2B5EF4-FFF2-40B4-BE49-F238E27FC236}">
                <a16:creationId xmlns:a16="http://schemas.microsoft.com/office/drawing/2014/main" id="{A82CB8EA-8031-4A85-847D-38A0D8EA706C}"/>
              </a:ext>
            </a:extLst>
          </p:cNvPr>
          <p:cNvSpPr>
            <a:spLocks noGrp="1"/>
          </p:cNvSpPr>
          <p:nvPr>
            <p:ph type="body" sz="quarter" idx="10"/>
          </p:nvPr>
        </p:nvSpPr>
        <p:spPr>
          <a:xfrm>
            <a:off x="1553505" y="739001"/>
            <a:ext cx="3188423" cy="249299"/>
          </a:xfrm>
        </p:spPr>
        <p:txBody>
          <a:bodyPr/>
          <a:lstStyle/>
          <a:p>
            <a:r>
              <a:rPr lang="en-US" altLang="zh-CN" dirty="0"/>
              <a:t>4 </a:t>
            </a:r>
            <a:r>
              <a:rPr lang="en-US" altLang="zh-CN" dirty="0" smtClean="0"/>
              <a:t>attention</a:t>
            </a:r>
            <a:r>
              <a:rPr lang="zh-CN" altLang="en-US" dirty="0" smtClean="0"/>
              <a:t>变体</a:t>
            </a:r>
            <a:r>
              <a:rPr lang="en-US" altLang="zh-CN" dirty="0" smtClean="0"/>
              <a:t> </a:t>
            </a:r>
            <a:endParaRPr lang="zh-CN" altLang="en-US" dirty="0"/>
          </a:p>
        </p:txBody>
      </p:sp>
      <p:sp>
        <p:nvSpPr>
          <p:cNvPr id="4" name="页脚占位符 3">
            <a:extLst>
              <a:ext uri="{FF2B5EF4-FFF2-40B4-BE49-F238E27FC236}">
                <a16:creationId xmlns:a16="http://schemas.microsoft.com/office/drawing/2014/main" id="{3E5B410D-3C34-4811-AC96-B0A0D2079F57}"/>
              </a:ext>
            </a:extLst>
          </p:cNvPr>
          <p:cNvSpPr>
            <a:spLocks noGrp="1"/>
          </p:cNvSpPr>
          <p:nvPr>
            <p:ph type="ftr" sz="quarter" idx="3"/>
          </p:nvPr>
        </p:nvSpPr>
        <p:spPr/>
        <p:txBody>
          <a:bodyPr/>
          <a:lstStyle/>
          <a:p>
            <a:r>
              <a:rPr lang="zh-CN" altLang="en-US" dirty="0"/>
              <a:t>扶伤济世，敬德修业</a:t>
            </a:r>
          </a:p>
        </p:txBody>
      </p:sp>
      <p:pic>
        <p:nvPicPr>
          <p:cNvPr id="9" name="图片 8">
            <a:extLst>
              <a:ext uri="{FF2B5EF4-FFF2-40B4-BE49-F238E27FC236}">
                <a16:creationId xmlns:a16="http://schemas.microsoft.com/office/drawing/2014/main" id="{3F36CDB9-3F35-4E97-B4DD-1BA37FB21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7" y="1225388"/>
            <a:ext cx="8362765" cy="4572493"/>
          </a:xfrm>
          <a:prstGeom prst="rect">
            <a:avLst/>
          </a:prstGeom>
        </p:spPr>
      </p:pic>
      <p:sp>
        <p:nvSpPr>
          <p:cNvPr id="10" name="矩形 9">
            <a:extLst>
              <a:ext uri="{FF2B5EF4-FFF2-40B4-BE49-F238E27FC236}">
                <a16:creationId xmlns:a16="http://schemas.microsoft.com/office/drawing/2014/main" id="{9638C7C8-AE3B-4B2D-80FB-1815C8172B70}"/>
              </a:ext>
            </a:extLst>
          </p:cNvPr>
          <p:cNvSpPr/>
          <p:nvPr/>
        </p:nvSpPr>
        <p:spPr>
          <a:xfrm>
            <a:off x="8849049" y="1446454"/>
            <a:ext cx="3048000" cy="4524315"/>
          </a:xfrm>
          <a:prstGeom prst="rect">
            <a:avLst/>
          </a:prstGeom>
        </p:spPr>
        <p:txBody>
          <a:bodyPr wrap="square">
            <a:spAutoFit/>
          </a:bodyPr>
          <a:lstStyle/>
          <a:p>
            <a:r>
              <a:rPr lang="zh-CN" altLang="en-US" dirty="0"/>
              <a:t>指针生成网络让从源文本生成单词变得更加容易。这个网络仅需要将足够多的 attention 集中在相关的单词上，并且让</a:t>
            </a:r>
            <a:r>
              <a:rPr lang="en-US" altLang="zh-CN" dirty="0"/>
              <a:t>P</a:t>
            </a:r>
            <a:r>
              <a:rPr lang="zh-CN" altLang="en-US" dirty="0"/>
              <a:t>gen 足够的大。</a:t>
            </a:r>
          </a:p>
          <a:p>
            <a:r>
              <a:rPr lang="zh-CN" altLang="en-US" dirty="0"/>
              <a:t>指针生成网络甚至可以复制原文本中的非正式单词。这是此方法带给我我们的主要福利，让我们能够处理那些没出现过的单词，同时也允许我们使用更小规模的词汇集（需要较少的计算资源和存储空间）。</a:t>
            </a:r>
          </a:p>
          <a:p>
            <a:r>
              <a:rPr lang="zh-CN" altLang="en-US" dirty="0"/>
              <a:t>指针生成网络能够被更快地训练，尤其是训练的前几个阶段。</a:t>
            </a:r>
          </a:p>
        </p:txBody>
      </p:sp>
    </p:spTree>
    <p:extLst>
      <p:ext uri="{BB962C8B-B14F-4D97-AF65-F5344CB8AC3E}">
        <p14:creationId xmlns:p14="http://schemas.microsoft.com/office/powerpoint/2010/main" val="32893742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DA05B6-0A01-4C2E-B481-0B44224EA116}"/>
              </a:ext>
            </a:extLst>
          </p:cNvPr>
          <p:cNvSpPr>
            <a:spLocks noGrp="1"/>
          </p:cNvSpPr>
          <p:nvPr>
            <p:ph type="sldNum" sz="quarter" idx="4"/>
          </p:nvPr>
        </p:nvSpPr>
        <p:spPr/>
        <p:txBody>
          <a:bodyPr/>
          <a:lstStyle/>
          <a:p>
            <a:r>
              <a:rPr lang="zh-CN" altLang="en-US"/>
              <a:t>第 </a:t>
            </a:r>
            <a:fld id="{75168D04-7926-484C-B90B-2D13ABC6EC67}" type="slidenum">
              <a:rPr lang="zh-CN" altLang="en-US" smtClean="0"/>
              <a:pPr/>
              <a:t>29</a:t>
            </a:fld>
            <a:r>
              <a:rPr lang="zh-CN" altLang="en-US"/>
              <a:t> 页</a:t>
            </a:r>
            <a:endParaRPr lang="zh-CN" altLang="en-US" dirty="0"/>
          </a:p>
        </p:txBody>
      </p:sp>
      <p:sp>
        <p:nvSpPr>
          <p:cNvPr id="5" name="文本占位符 4">
            <a:extLst>
              <a:ext uri="{FF2B5EF4-FFF2-40B4-BE49-F238E27FC236}">
                <a16:creationId xmlns:a16="http://schemas.microsoft.com/office/drawing/2014/main" id="{A82CB8EA-8031-4A85-847D-38A0D8EA706C}"/>
              </a:ext>
            </a:extLst>
          </p:cNvPr>
          <p:cNvSpPr>
            <a:spLocks noGrp="1"/>
          </p:cNvSpPr>
          <p:nvPr>
            <p:ph type="body" sz="quarter" idx="10"/>
          </p:nvPr>
        </p:nvSpPr>
        <p:spPr>
          <a:xfrm>
            <a:off x="1553505" y="739001"/>
            <a:ext cx="3188423" cy="249299"/>
          </a:xfrm>
        </p:spPr>
        <p:txBody>
          <a:bodyPr/>
          <a:lstStyle/>
          <a:p>
            <a:r>
              <a:rPr lang="en-US" altLang="zh-CN" dirty="0"/>
              <a:t>4 </a:t>
            </a:r>
            <a:r>
              <a:rPr lang="en-US" altLang="zh-CN" dirty="0" smtClean="0"/>
              <a:t>attention</a:t>
            </a:r>
            <a:r>
              <a:rPr lang="zh-CN" altLang="en-US" dirty="0" smtClean="0"/>
              <a:t>变体</a:t>
            </a:r>
            <a:r>
              <a:rPr lang="en-US" altLang="zh-CN" dirty="0" smtClean="0"/>
              <a:t> </a:t>
            </a:r>
            <a:endParaRPr lang="zh-CN" altLang="en-US" dirty="0"/>
          </a:p>
        </p:txBody>
      </p:sp>
      <p:sp>
        <p:nvSpPr>
          <p:cNvPr id="4" name="页脚占位符 3">
            <a:extLst>
              <a:ext uri="{FF2B5EF4-FFF2-40B4-BE49-F238E27FC236}">
                <a16:creationId xmlns:a16="http://schemas.microsoft.com/office/drawing/2014/main" id="{3E5B410D-3C34-4811-AC96-B0A0D2079F57}"/>
              </a:ext>
            </a:extLst>
          </p:cNvPr>
          <p:cNvSpPr>
            <a:spLocks noGrp="1"/>
          </p:cNvSpPr>
          <p:nvPr>
            <p:ph type="ftr" sz="quarter" idx="3"/>
          </p:nvPr>
        </p:nvSpPr>
        <p:spPr/>
        <p:txBody>
          <a:bodyPr/>
          <a:lstStyle/>
          <a:p>
            <a:r>
              <a:rPr lang="zh-CN" altLang="en-US" dirty="0"/>
              <a:t>扶伤济世，敬德修业</a:t>
            </a:r>
          </a:p>
        </p:txBody>
      </p:sp>
      <p:pic>
        <p:nvPicPr>
          <p:cNvPr id="6" name="图片 5">
            <a:extLst>
              <a:ext uri="{FF2B5EF4-FFF2-40B4-BE49-F238E27FC236}">
                <a16:creationId xmlns:a16="http://schemas.microsoft.com/office/drawing/2014/main" id="{2B274785-B0C3-4C94-9DFA-82F1E7A9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912" y="2585040"/>
            <a:ext cx="5633825" cy="2760044"/>
          </a:xfrm>
          <a:prstGeom prst="rect">
            <a:avLst/>
          </a:prstGeom>
        </p:spPr>
      </p:pic>
      <p:sp>
        <p:nvSpPr>
          <p:cNvPr id="7" name="文本框 6"/>
          <p:cNvSpPr txBox="1"/>
          <p:nvPr/>
        </p:nvSpPr>
        <p:spPr>
          <a:xfrm>
            <a:off x="545733" y="1407795"/>
            <a:ext cx="8686800" cy="2354491"/>
          </a:xfrm>
          <a:prstGeom prst="rect">
            <a:avLst/>
          </a:prstGeom>
          <a:noFill/>
        </p:spPr>
        <p:txBody>
          <a:bodyPr wrap="square" rtlCol="0">
            <a:spAutoFit/>
          </a:bodyPr>
          <a:lstStyle/>
          <a:p>
            <a:r>
              <a:rPr lang="zh-CN" altLang="en-US" sz="2400" b="1" dirty="0"/>
              <a:t>记忆增强神经网络（</a:t>
            </a:r>
            <a:r>
              <a:rPr lang="en-US" altLang="zh-CN" sz="2400" b="1" dirty="0"/>
              <a:t>Memory Augmented Neural Network</a:t>
            </a:r>
            <a:r>
              <a:rPr lang="zh-CN" altLang="en-US" sz="2400" b="1" dirty="0" smtClean="0"/>
              <a:t>）</a:t>
            </a:r>
            <a:endParaRPr lang="en-US" altLang="zh-CN" sz="2400" b="1" dirty="0" smtClean="0"/>
          </a:p>
          <a:p>
            <a:endParaRPr lang="en-US" altLang="zh-CN" sz="2400" b="1" dirty="0"/>
          </a:p>
          <a:p>
            <a:pPr lvl="1">
              <a:lnSpc>
                <a:spcPct val="150000"/>
              </a:lnSpc>
            </a:pPr>
            <a:r>
              <a:rPr lang="zh-CN" altLang="en-US" dirty="0"/>
              <a:t>主网络</a:t>
            </a:r>
            <a:endParaRPr lang="en-US" altLang="zh-CN" dirty="0"/>
          </a:p>
          <a:p>
            <a:pPr lvl="1">
              <a:lnSpc>
                <a:spcPct val="150000"/>
              </a:lnSpc>
            </a:pPr>
            <a:r>
              <a:rPr lang="zh-CN" altLang="en-US" dirty="0"/>
              <a:t>外部记忆</a:t>
            </a:r>
            <a:endParaRPr lang="en-US" altLang="zh-CN" dirty="0"/>
          </a:p>
          <a:p>
            <a:pPr lvl="1">
              <a:lnSpc>
                <a:spcPct val="150000"/>
              </a:lnSpc>
            </a:pPr>
            <a:r>
              <a:rPr lang="zh-CN" altLang="en-US" dirty="0"/>
              <a:t>读写操作</a:t>
            </a:r>
          </a:p>
          <a:p>
            <a:endParaRPr lang="zh-CN" altLang="en-US" dirty="0"/>
          </a:p>
        </p:txBody>
      </p:sp>
    </p:spTree>
    <p:extLst>
      <p:ext uri="{BB962C8B-B14F-4D97-AF65-F5344CB8AC3E}">
        <p14:creationId xmlns:p14="http://schemas.microsoft.com/office/powerpoint/2010/main" val="4114953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C1DCA3-7BF3-4044-A71A-32680C2DCCA8}"/>
              </a:ext>
            </a:extLst>
          </p:cNvPr>
          <p:cNvPicPr>
            <a:picLocks noChangeAspect="1"/>
          </p:cNvPicPr>
          <p:nvPr/>
        </p:nvPicPr>
        <p:blipFill>
          <a:blip r:embed="rId2"/>
          <a:stretch>
            <a:fillRect/>
          </a:stretch>
        </p:blipFill>
        <p:spPr>
          <a:xfrm>
            <a:off x="836931" y="1914525"/>
            <a:ext cx="6945273" cy="3799769"/>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3</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sp>
        <p:nvSpPr>
          <p:cNvPr id="4" name="文本框 3">
            <a:extLst>
              <a:ext uri="{FF2B5EF4-FFF2-40B4-BE49-F238E27FC236}">
                <a16:creationId xmlns:a16="http://schemas.microsoft.com/office/drawing/2014/main" id="{6C3A630C-065A-41B7-929C-A1FD67A24866}"/>
              </a:ext>
            </a:extLst>
          </p:cNvPr>
          <p:cNvSpPr txBox="1"/>
          <p:nvPr/>
        </p:nvSpPr>
        <p:spPr>
          <a:xfrm>
            <a:off x="658481" y="1193703"/>
            <a:ext cx="5717219" cy="646331"/>
          </a:xfrm>
          <a:prstGeom prst="rect">
            <a:avLst/>
          </a:prstGeom>
          <a:noFill/>
        </p:spPr>
        <p:txBody>
          <a:bodyPr wrap="square" rtlCol="0">
            <a:spAutoFit/>
          </a:bodyPr>
          <a:lstStyle/>
          <a:p>
            <a:r>
              <a:rPr lang="en-US" altLang="zh-CN" b="1"/>
              <a:t>Attention is All You Need</a:t>
            </a:r>
            <a:r>
              <a:rPr lang="zh-CN" altLang="en-US" b="1"/>
              <a:t>？</a:t>
            </a:r>
            <a:r>
              <a:rPr lang="en-US" altLang="zh-CN" b="1"/>
              <a:t>LSTM</a:t>
            </a:r>
            <a:r>
              <a:rPr lang="zh-CN" altLang="en-US" b="1"/>
              <a:t>提出者：我看未必</a:t>
            </a:r>
          </a:p>
          <a:p>
            <a:endParaRPr lang="zh-CN" altLang="en-US"/>
          </a:p>
        </p:txBody>
      </p:sp>
      <p:pic>
        <p:nvPicPr>
          <p:cNvPr id="5" name="图片 4"/>
          <p:cNvPicPr>
            <a:picLocks noChangeAspect="1"/>
          </p:cNvPicPr>
          <p:nvPr/>
        </p:nvPicPr>
        <p:blipFill>
          <a:blip r:embed="rId3"/>
          <a:stretch>
            <a:fillRect/>
          </a:stretch>
        </p:blipFill>
        <p:spPr>
          <a:xfrm>
            <a:off x="8277504" y="2217292"/>
            <a:ext cx="3584759" cy="2956816"/>
          </a:xfrm>
          <a:prstGeom prst="rect">
            <a:avLst/>
          </a:prstGeom>
        </p:spPr>
      </p:pic>
    </p:spTree>
    <p:extLst>
      <p:ext uri="{BB962C8B-B14F-4D97-AF65-F5344CB8AC3E}">
        <p14:creationId xmlns:p14="http://schemas.microsoft.com/office/powerpoint/2010/main" val="35875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DA05B6-0A01-4C2E-B481-0B44224EA116}"/>
              </a:ext>
            </a:extLst>
          </p:cNvPr>
          <p:cNvSpPr>
            <a:spLocks noGrp="1"/>
          </p:cNvSpPr>
          <p:nvPr>
            <p:ph type="sldNum" sz="quarter" idx="4"/>
          </p:nvPr>
        </p:nvSpPr>
        <p:spPr/>
        <p:txBody>
          <a:bodyPr/>
          <a:lstStyle/>
          <a:p>
            <a:r>
              <a:rPr lang="zh-CN" altLang="en-US"/>
              <a:t>第 </a:t>
            </a:r>
            <a:fld id="{75168D04-7926-484C-B90B-2D13ABC6EC67}" type="slidenum">
              <a:rPr lang="zh-CN" altLang="en-US" smtClean="0"/>
              <a:pPr/>
              <a:t>30</a:t>
            </a:fld>
            <a:r>
              <a:rPr lang="zh-CN" altLang="en-US"/>
              <a:t> 页</a:t>
            </a:r>
            <a:endParaRPr lang="zh-CN" altLang="en-US" dirty="0"/>
          </a:p>
        </p:txBody>
      </p:sp>
      <p:sp>
        <p:nvSpPr>
          <p:cNvPr id="5" name="文本占位符 4">
            <a:extLst>
              <a:ext uri="{FF2B5EF4-FFF2-40B4-BE49-F238E27FC236}">
                <a16:creationId xmlns:a16="http://schemas.microsoft.com/office/drawing/2014/main" id="{A82CB8EA-8031-4A85-847D-38A0D8EA706C}"/>
              </a:ext>
            </a:extLst>
          </p:cNvPr>
          <p:cNvSpPr>
            <a:spLocks noGrp="1"/>
          </p:cNvSpPr>
          <p:nvPr>
            <p:ph type="body" sz="quarter" idx="10"/>
          </p:nvPr>
        </p:nvSpPr>
        <p:spPr>
          <a:xfrm>
            <a:off x="1553505" y="739001"/>
            <a:ext cx="3188423" cy="249299"/>
          </a:xfrm>
        </p:spPr>
        <p:txBody>
          <a:bodyPr/>
          <a:lstStyle/>
          <a:p>
            <a:r>
              <a:rPr lang="en-US" altLang="zh-CN" dirty="0"/>
              <a:t>4 </a:t>
            </a:r>
            <a:r>
              <a:rPr lang="en-US" altLang="zh-CN" dirty="0" smtClean="0"/>
              <a:t>attention</a:t>
            </a:r>
            <a:r>
              <a:rPr lang="zh-CN" altLang="en-US" dirty="0" smtClean="0"/>
              <a:t>变体</a:t>
            </a:r>
            <a:r>
              <a:rPr lang="en-US" altLang="zh-CN" dirty="0" smtClean="0"/>
              <a:t> </a:t>
            </a:r>
            <a:endParaRPr lang="zh-CN" altLang="en-US" dirty="0"/>
          </a:p>
        </p:txBody>
      </p:sp>
      <p:sp>
        <p:nvSpPr>
          <p:cNvPr id="4" name="页脚占位符 3">
            <a:extLst>
              <a:ext uri="{FF2B5EF4-FFF2-40B4-BE49-F238E27FC236}">
                <a16:creationId xmlns:a16="http://schemas.microsoft.com/office/drawing/2014/main" id="{3E5B410D-3C34-4811-AC96-B0A0D2079F57}"/>
              </a:ext>
            </a:extLst>
          </p:cNvPr>
          <p:cNvSpPr>
            <a:spLocks noGrp="1"/>
          </p:cNvSpPr>
          <p:nvPr>
            <p:ph type="ftr" sz="quarter" idx="3"/>
          </p:nvPr>
        </p:nvSpPr>
        <p:spPr/>
        <p:txBody>
          <a:bodyPr/>
          <a:lstStyle/>
          <a:p>
            <a:r>
              <a:rPr lang="zh-CN" altLang="en-US" dirty="0"/>
              <a:t>扶伤济世，敬德修业</a:t>
            </a:r>
          </a:p>
        </p:txBody>
      </p:sp>
      <p:pic>
        <p:nvPicPr>
          <p:cNvPr id="9" name="图片 8">
            <a:extLst>
              <a:ext uri="{FF2B5EF4-FFF2-40B4-BE49-F238E27FC236}">
                <a16:creationId xmlns:a16="http://schemas.microsoft.com/office/drawing/2014/main" id="{508EB4ED-10AD-4586-B149-BA6E33C32314}"/>
              </a:ext>
            </a:extLst>
          </p:cNvPr>
          <p:cNvPicPr>
            <a:picLocks noChangeAspect="1"/>
          </p:cNvPicPr>
          <p:nvPr/>
        </p:nvPicPr>
        <p:blipFill>
          <a:blip r:embed="rId2"/>
          <a:stretch>
            <a:fillRect/>
          </a:stretch>
        </p:blipFill>
        <p:spPr>
          <a:xfrm>
            <a:off x="1177328" y="1625068"/>
            <a:ext cx="9255145" cy="4528646"/>
          </a:xfrm>
          <a:prstGeom prst="rect">
            <a:avLst/>
          </a:prstGeom>
        </p:spPr>
      </p:pic>
      <p:sp>
        <p:nvSpPr>
          <p:cNvPr id="10" name="矩形 9">
            <a:extLst>
              <a:ext uri="{FF2B5EF4-FFF2-40B4-BE49-F238E27FC236}">
                <a16:creationId xmlns:a16="http://schemas.microsoft.com/office/drawing/2014/main" id="{E4520E75-4F05-4637-AE50-D28036178F43}"/>
              </a:ext>
            </a:extLst>
          </p:cNvPr>
          <p:cNvSpPr/>
          <p:nvPr/>
        </p:nvSpPr>
        <p:spPr>
          <a:xfrm>
            <a:off x="658802" y="1255736"/>
            <a:ext cx="2236510" cy="369332"/>
          </a:xfrm>
          <a:prstGeom prst="rect">
            <a:avLst/>
          </a:prstGeom>
        </p:spPr>
        <p:txBody>
          <a:bodyPr wrap="none">
            <a:spAutoFit/>
          </a:bodyPr>
          <a:lstStyle/>
          <a:p>
            <a:r>
              <a:rPr lang="en-US" altLang="zh-CN" b="1" dirty="0" smtClean="0"/>
              <a:t> </a:t>
            </a:r>
            <a:r>
              <a:rPr lang="en-US" altLang="zh-CN" b="1" dirty="0"/>
              <a:t>Memory Networks</a:t>
            </a:r>
          </a:p>
        </p:txBody>
      </p:sp>
    </p:spTree>
    <p:extLst>
      <p:ext uri="{BB962C8B-B14F-4D97-AF65-F5344CB8AC3E}">
        <p14:creationId xmlns:p14="http://schemas.microsoft.com/office/powerpoint/2010/main" val="368206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286000"/>
            <a:ext cx="12192000" cy="2803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3" rIns="85683" bIns="42843" numCol="1" spcCol="0" rtlCol="0" fromWordArt="0" anchor="ctr" anchorCtr="0" forceAA="0" compatLnSpc="1">
            <a:prstTxWarp prst="textNoShape">
              <a:avLst/>
            </a:prstTxWarp>
            <a:noAutofit/>
          </a:bodyPr>
          <a:lstStyle/>
          <a:p>
            <a:pPr algn="ctr">
              <a:lnSpc>
                <a:spcPct val="150000"/>
              </a:lnSpc>
            </a:pPr>
            <a:r>
              <a:rPr lang="en-US" altLang="zh-CN" sz="4123" b="1" dirty="0"/>
              <a:t>THANK YOU </a:t>
            </a:r>
          </a:p>
        </p:txBody>
      </p:sp>
      <p:sp>
        <p:nvSpPr>
          <p:cNvPr id="10" name="文本框 9"/>
          <p:cNvSpPr txBox="1"/>
          <p:nvPr/>
        </p:nvSpPr>
        <p:spPr>
          <a:xfrm>
            <a:off x="4461476" y="5801752"/>
            <a:ext cx="1362874" cy="294248"/>
          </a:xfrm>
          <a:prstGeom prst="rect">
            <a:avLst/>
          </a:prstGeom>
          <a:noFill/>
        </p:spPr>
        <p:txBody>
          <a:bodyPr wrap="none" rtlCol="0">
            <a:spAutoFit/>
          </a:bodyPr>
          <a:lstStyle/>
          <a:p>
            <a:pPr algn="ctr"/>
            <a:r>
              <a:rPr lang="zh-CN" altLang="en-US" sz="1312" dirty="0">
                <a:solidFill>
                  <a:schemeClr val="accent1"/>
                </a:solidFill>
              </a:rPr>
              <a:t>汇报人：张志强</a:t>
            </a:r>
          </a:p>
        </p:txBody>
      </p:sp>
      <p:grpSp>
        <p:nvGrpSpPr>
          <p:cNvPr id="11" name="组合 10"/>
          <p:cNvGrpSpPr/>
          <p:nvPr/>
        </p:nvGrpSpPr>
        <p:grpSpPr>
          <a:xfrm>
            <a:off x="4921736" y="5327651"/>
            <a:ext cx="442352" cy="442352"/>
            <a:chOff x="3954830" y="5669476"/>
            <a:chExt cx="552450" cy="552450"/>
          </a:xfrm>
        </p:grpSpPr>
        <p:sp>
          <p:nvSpPr>
            <p:cNvPr id="19" name="椭圆 18"/>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081088" y="5784382"/>
              <a:ext cx="299934" cy="322638"/>
              <a:chOff x="1574801" y="1125538"/>
              <a:chExt cx="2894012" cy="3113087"/>
            </a:xfrm>
            <a:solidFill>
              <a:schemeClr val="bg1"/>
            </a:solidFill>
          </p:grpSpPr>
          <p:sp>
            <p:nvSpPr>
              <p:cNvPr id="21" name="Freeform 5"/>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 name="文本框 11"/>
          <p:cNvSpPr txBox="1"/>
          <p:nvPr/>
        </p:nvSpPr>
        <p:spPr>
          <a:xfrm>
            <a:off x="6115181" y="5801752"/>
            <a:ext cx="1699504" cy="294248"/>
          </a:xfrm>
          <a:prstGeom prst="rect">
            <a:avLst/>
          </a:prstGeom>
          <a:noFill/>
        </p:spPr>
        <p:txBody>
          <a:bodyPr wrap="none" rtlCol="0">
            <a:spAutoFit/>
          </a:bodyPr>
          <a:lstStyle/>
          <a:p>
            <a:pPr algn="ctr"/>
            <a:r>
              <a:rPr lang="zh-CN" altLang="en-US" sz="1312" dirty="0">
                <a:solidFill>
                  <a:schemeClr val="accent1"/>
                </a:solidFill>
              </a:rPr>
              <a:t>指导老师：陈卉教授</a:t>
            </a:r>
          </a:p>
        </p:txBody>
      </p:sp>
      <p:grpSp>
        <p:nvGrpSpPr>
          <p:cNvPr id="13" name="组合 12"/>
          <p:cNvGrpSpPr/>
          <p:nvPr/>
        </p:nvGrpSpPr>
        <p:grpSpPr>
          <a:xfrm>
            <a:off x="6743755" y="5327651"/>
            <a:ext cx="442352" cy="442352"/>
            <a:chOff x="5853219" y="5669476"/>
            <a:chExt cx="552450" cy="552450"/>
          </a:xfrm>
        </p:grpSpPr>
        <p:sp>
          <p:nvSpPr>
            <p:cNvPr id="14" name="椭圆 13"/>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967384" y="5780269"/>
              <a:ext cx="324120" cy="330864"/>
              <a:chOff x="5649913" y="2301875"/>
              <a:chExt cx="3127375" cy="3192463"/>
            </a:xfrm>
            <a:solidFill>
              <a:schemeClr val="bg1"/>
            </a:solidFill>
          </p:grpSpPr>
          <p:sp>
            <p:nvSpPr>
              <p:cNvPr id="16" name="Freeform 12"/>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 name="等腰三角形 7"/>
          <p:cNvSpPr/>
          <p:nvPr/>
        </p:nvSpPr>
        <p:spPr>
          <a:xfrm>
            <a:off x="5939810" y="209835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3" rIns="85683" bIns="42843" numCol="1" spcCol="0" rtlCol="0" fromWordArt="0" anchor="ctr" anchorCtr="0" forceAA="0" compatLnSpc="1">
            <a:prstTxWarp prst="textNoShape">
              <a:avLst/>
            </a:prstTxWarp>
            <a:noAutofit/>
          </a:bodyPr>
          <a:lstStyle/>
          <a:p>
            <a:pPr algn="ctr"/>
            <a:endParaRPr lang="zh-CN" altLang="en-US" sz="1581"/>
          </a:p>
        </p:txBody>
      </p:sp>
      <p:sp>
        <p:nvSpPr>
          <p:cNvPr id="27" name="矩形 26">
            <a:extLst>
              <a:ext uri="{FF2B5EF4-FFF2-40B4-BE49-F238E27FC236}">
                <a16:creationId xmlns:a16="http://schemas.microsoft.com/office/drawing/2014/main" id="{56BEAA3A-D3BF-41ED-A251-42D00CE4BBE3}"/>
              </a:ext>
            </a:extLst>
          </p:cNvPr>
          <p:cNvSpPr/>
          <p:nvPr/>
        </p:nvSpPr>
        <p:spPr>
          <a:xfrm>
            <a:off x="0" y="-13578"/>
            <a:ext cx="12192000" cy="2299578"/>
          </a:xfrm>
          <a:prstGeom prst="rect">
            <a:avLst/>
          </a:prstGeom>
          <a:blipFill rotWithShape="1">
            <a:blip r:embed="rId2"/>
            <a:srcRect/>
            <a:stretch>
              <a:fillRect t="-22000" b="-22000"/>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27666988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Scale>
                                          <p:cBhvr additive="base" accumulate="none">
                                            <p:cTn id="8" dur="250" fill="hold">
                                              <p:stCondLst>
                                                <p:cond delay="0"/>
                                              </p:stCondLst>
                                            </p:cTn>
                                            <p:tgtEl>
                                              <p:spTgt spid="7"/>
                                            </p:tgtEl>
                                          </p:cBhvr>
                                          <p:from x="500000" y="500000"/>
                                          <p:to x="120000" y="120000"/>
                                        </p:animScale>
                                        <p:animScale>
                                          <p:cBhvr additive="base" accumulate="none">
                                            <p:cTn id="9" dur="250" fill="hold">
                                              <p:stCondLst>
                                                <p:cond delay="250"/>
                                              </p:stCondLst>
                                            </p:cTn>
                                            <p:tgtEl>
                                              <p:spTgt spid="7"/>
                                            </p:tgtEl>
                                          </p:cBhvr>
                                          <p:from x="120000" y="120000"/>
                                          <p:to x="100000" y="100000"/>
                                        </p:animScale>
                                      </p:childTnLst>
                                    </p:cTn>
                                  </p:par>
                                </p:childTnLst>
                              </p:cTn>
                            </p:par>
                            <p:par>
                              <p:cTn id="10" fill="hold">
                                <p:stCondLst>
                                  <p:cond delay="1025"/>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275"/>
                                </p:stCondLst>
                                <p:childTnLst>
                                  <p:par>
                                    <p:cTn id="17" presetID="10" presetClass="entr" presetSubtype="0" fill="hold" nodeType="afterEffect" p14:presetBounceEnd="50000">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Scale p14:bounceEnd="50000">
                                          <p:cBhvr additive="base" accumulate="none">
                                            <p:cTn id="20" dur="750" fill="hold" p14:presetBounceEnd="50000">
                                              <p:stCondLst>
                                                <p:cond delay="0"/>
                                              </p:stCondLst>
                                            </p:cTn>
                                            <p:tgtEl>
                                              <p:spTgt spid="11"/>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Scale>
                                          <p:cBhvr additive="base" accumulate="none">
                                            <p:cTn id="24" dur="250" fill="hold">
                                              <p:stCondLst>
                                                <p:cond delay="0"/>
                                              </p:stCondLst>
                                            </p:cTn>
                                            <p:tgtEl>
                                              <p:spTgt spid="10"/>
                                            </p:tgtEl>
                                          </p:cBhvr>
                                          <p:from x="500000" y="500000"/>
                                          <p:to x="120000" y="120000"/>
                                        </p:animScale>
                                        <p:animScale>
                                          <p:cBhvr additive="base" accumulate="none">
                                            <p:cTn id="25" dur="250" fill="hold">
                                              <p:stCondLst>
                                                <p:cond delay="250"/>
                                              </p:stCondLst>
                                            </p:cTn>
                                            <p:tgtEl>
                                              <p:spTgt spid="10"/>
                                            </p:tgtEl>
                                          </p:cBhvr>
                                          <p:from x="120000" y="120000"/>
                                          <p:to x="100000" y="100000"/>
                                        </p:animScale>
                                      </p:childTnLst>
                                    </p:cTn>
                                  </p:par>
                                </p:childTnLst>
                              </p:cTn>
                            </p:par>
                            <p:par>
                              <p:cTn id="26" fill="hold">
                                <p:stCondLst>
                                  <p:cond delay="2225"/>
                                </p:stCondLst>
                                <p:childTnLst>
                                  <p:par>
                                    <p:cTn id="27" presetID="10" presetClass="entr" presetSubtype="0" fill="hold" nodeType="afterEffect" p14:presetBounceEnd="50000">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750"/>
                                            <p:tgtEl>
                                              <p:spTgt spid="13"/>
                                            </p:tgtEl>
                                          </p:cBhvr>
                                        </p:animEffect>
                                        <p:animScale p14:bounceEnd="50000">
                                          <p:cBhvr additive="base" accumulate="none">
                                            <p:cTn id="30" dur="750" fill="hold" p14:presetBounceEnd="50000">
                                              <p:stCondLst>
                                                <p:cond delay="0"/>
                                              </p:stCondLst>
                                            </p:cTn>
                                            <p:tgtEl>
                                              <p:spTgt spid="13"/>
                                            </p:tgtEl>
                                          </p:cBhvr>
                                          <p:from x="0" y="0"/>
                                          <p:to x="100000" y="100000"/>
                                        </p:animScale>
                                      </p:childTnLst>
                                    </p:cTn>
                                  </p:par>
                                  <p:par>
                                    <p:cTn id="31" presetID="10" presetClass="entr" presetSubtype="0" fill="hold" grpId="0" nodeType="withEffect">
                                      <p:stCondLst>
                                        <p:cond delay="0"/>
                                      </p:stCondLst>
                                      <p:iterate type="lt">
                                        <p:tmPct val="15000"/>
                                      </p:iterate>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Scale>
                                          <p:cBhvr additive="base" accumulate="none">
                                            <p:cTn id="34" dur="250" fill="hold">
                                              <p:stCondLst>
                                                <p:cond delay="0"/>
                                              </p:stCondLst>
                                            </p:cTn>
                                            <p:tgtEl>
                                              <p:spTgt spid="12"/>
                                            </p:tgtEl>
                                          </p:cBhvr>
                                          <p:from x="500000" y="500000"/>
                                          <p:to x="120000" y="120000"/>
                                        </p:animScale>
                                        <p:animScale>
                                          <p:cBhvr additive="base" accumulate="none">
                                            <p:cTn id="35" dur="250" fill="hold">
                                              <p:stCondLst>
                                                <p:cond delay="250"/>
                                              </p:stCondLst>
                                            </p:cTn>
                                            <p:tgtEl>
                                              <p:spTgt spid="12"/>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Scale>
                                          <p:cBhvr additive="base" accumulate="none">
                                            <p:cTn id="8" dur="250" fill="hold">
                                              <p:stCondLst>
                                                <p:cond delay="0"/>
                                              </p:stCondLst>
                                            </p:cTn>
                                            <p:tgtEl>
                                              <p:spTgt spid="7"/>
                                            </p:tgtEl>
                                          </p:cBhvr>
                                          <p:from x="500000" y="500000"/>
                                          <p:to x="120000" y="120000"/>
                                        </p:animScale>
                                        <p:animScale>
                                          <p:cBhvr additive="base" accumulate="none">
                                            <p:cTn id="9" dur="250" fill="hold">
                                              <p:stCondLst>
                                                <p:cond delay="250"/>
                                              </p:stCondLst>
                                            </p:cTn>
                                            <p:tgtEl>
                                              <p:spTgt spid="7"/>
                                            </p:tgtEl>
                                          </p:cBhvr>
                                          <p:from x="120000" y="120000"/>
                                          <p:to x="100000" y="100000"/>
                                        </p:animScale>
                                      </p:childTnLst>
                                    </p:cTn>
                                  </p:par>
                                </p:childTnLst>
                              </p:cTn>
                            </p:par>
                            <p:par>
                              <p:cTn id="10" fill="hold">
                                <p:stCondLst>
                                  <p:cond delay="1025"/>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275"/>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Scale>
                                          <p:cBhvr additive="base" accumulate="none">
                                            <p:cTn id="20" dur="750" fill="hold">
                                              <p:stCondLst>
                                                <p:cond delay="0"/>
                                              </p:stCondLst>
                                            </p:cTn>
                                            <p:tgtEl>
                                              <p:spTgt spid="11"/>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Scale>
                                          <p:cBhvr additive="base" accumulate="none">
                                            <p:cTn id="24" dur="250" fill="hold">
                                              <p:stCondLst>
                                                <p:cond delay="0"/>
                                              </p:stCondLst>
                                            </p:cTn>
                                            <p:tgtEl>
                                              <p:spTgt spid="10"/>
                                            </p:tgtEl>
                                          </p:cBhvr>
                                          <p:from x="500000" y="500000"/>
                                          <p:to x="120000" y="120000"/>
                                        </p:animScale>
                                        <p:animScale>
                                          <p:cBhvr additive="base" accumulate="none">
                                            <p:cTn id="25" dur="250" fill="hold">
                                              <p:stCondLst>
                                                <p:cond delay="250"/>
                                              </p:stCondLst>
                                            </p:cTn>
                                            <p:tgtEl>
                                              <p:spTgt spid="10"/>
                                            </p:tgtEl>
                                          </p:cBhvr>
                                          <p:from x="120000" y="120000"/>
                                          <p:to x="100000" y="100000"/>
                                        </p:animScale>
                                      </p:childTnLst>
                                    </p:cTn>
                                  </p:par>
                                </p:childTnLst>
                              </p:cTn>
                            </p:par>
                            <p:par>
                              <p:cTn id="26" fill="hold">
                                <p:stCondLst>
                                  <p:cond delay="2225"/>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750"/>
                                            <p:tgtEl>
                                              <p:spTgt spid="13"/>
                                            </p:tgtEl>
                                          </p:cBhvr>
                                        </p:animEffect>
                                        <p:animScale>
                                          <p:cBhvr additive="base" accumulate="none">
                                            <p:cTn id="30" dur="750" fill="hold">
                                              <p:stCondLst>
                                                <p:cond delay="0"/>
                                              </p:stCondLst>
                                            </p:cTn>
                                            <p:tgtEl>
                                              <p:spTgt spid="13"/>
                                            </p:tgtEl>
                                          </p:cBhvr>
                                          <p:from x="0" y="0"/>
                                          <p:to x="100000" y="100000"/>
                                        </p:animScale>
                                      </p:childTnLst>
                                    </p:cTn>
                                  </p:par>
                                  <p:par>
                                    <p:cTn id="31" presetID="10" presetClass="entr" presetSubtype="0" fill="hold" grpId="0" nodeType="withEffect">
                                      <p:stCondLst>
                                        <p:cond delay="0"/>
                                      </p:stCondLst>
                                      <p:iterate type="lt">
                                        <p:tmPct val="15000"/>
                                      </p:iterate>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Scale>
                                          <p:cBhvr additive="base" accumulate="none">
                                            <p:cTn id="34" dur="250" fill="hold">
                                              <p:stCondLst>
                                                <p:cond delay="0"/>
                                              </p:stCondLst>
                                            </p:cTn>
                                            <p:tgtEl>
                                              <p:spTgt spid="12"/>
                                            </p:tgtEl>
                                          </p:cBhvr>
                                          <p:from x="500000" y="500000"/>
                                          <p:to x="120000" y="120000"/>
                                        </p:animScale>
                                        <p:animScale>
                                          <p:cBhvr additive="base" accumulate="none">
                                            <p:cTn id="35" dur="250" fill="hold">
                                              <p:stCondLst>
                                                <p:cond delay="250"/>
                                              </p:stCondLst>
                                            </p:cTn>
                                            <p:tgtEl>
                                              <p:spTgt spid="12"/>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8"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4</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sp>
        <p:nvSpPr>
          <p:cNvPr id="3" name="文本框 2"/>
          <p:cNvSpPr txBox="1"/>
          <p:nvPr/>
        </p:nvSpPr>
        <p:spPr>
          <a:xfrm>
            <a:off x="773776" y="1316182"/>
            <a:ext cx="8782050" cy="2723823"/>
          </a:xfrm>
          <a:prstGeom prst="rect">
            <a:avLst/>
          </a:prstGeom>
          <a:noFill/>
        </p:spPr>
        <p:txBody>
          <a:bodyPr wrap="square" rtlCol="0">
            <a:spAutoFit/>
          </a:bodyPr>
          <a:lstStyle/>
          <a:p>
            <a:pPr>
              <a:lnSpc>
                <a:spcPct val="150000"/>
              </a:lnSpc>
            </a:pPr>
            <a:r>
              <a:rPr lang="zh-CN" altLang="en-US" sz="2400" b="1" dirty="0" smtClean="0"/>
              <a:t>鸡尾酒会效应：</a:t>
            </a:r>
            <a:endParaRPr lang="en-US" altLang="zh-CN" sz="2400" b="1" dirty="0" smtClean="0"/>
          </a:p>
          <a:p>
            <a:pPr>
              <a:lnSpc>
                <a:spcPct val="150000"/>
              </a:lnSpc>
            </a:pPr>
            <a:r>
              <a:rPr lang="zh-CN" altLang="en-US" dirty="0" smtClean="0"/>
              <a:t>当</a:t>
            </a:r>
            <a:r>
              <a:rPr lang="zh-CN" altLang="en-US" dirty="0"/>
              <a:t>一个人在吵闹的鸡尾酒会上和朋友聊天时，尽管周围噪音干扰很多，他还是可以听到朋友的谈话内容，而忽略其他人的</a:t>
            </a:r>
            <a:r>
              <a:rPr lang="zh-CN" altLang="en-US" dirty="0" smtClean="0"/>
              <a:t>声音。（自上而下，聚焦式注意力）</a:t>
            </a:r>
            <a:endParaRPr lang="en-US" altLang="zh-CN" dirty="0" smtClean="0"/>
          </a:p>
          <a:p>
            <a:pPr>
              <a:lnSpc>
                <a:spcPct val="150000"/>
              </a:lnSpc>
            </a:pPr>
            <a:r>
              <a:rPr lang="zh-CN" altLang="en-US" dirty="0" smtClean="0"/>
              <a:t>同时</a:t>
            </a:r>
            <a:r>
              <a:rPr lang="zh-CN" altLang="en-US" dirty="0"/>
              <a:t>，如果未注意到的背景声中有重要的词（比如他的名字），他会马上注意到</a:t>
            </a:r>
            <a:r>
              <a:rPr lang="zh-CN" altLang="en-US" dirty="0" smtClean="0"/>
              <a:t>。（自下而上，显著性注意力）；如</a:t>
            </a:r>
            <a:r>
              <a:rPr lang="zh-CN" altLang="en-US" dirty="0"/>
              <a:t>最大池化，门控机制。</a:t>
            </a:r>
            <a:endParaRPr lang="en-US" altLang="zh-CN" dirty="0"/>
          </a:p>
          <a:p>
            <a:pPr>
              <a:lnSpc>
                <a:spcPct val="150000"/>
              </a:lnSpc>
            </a:pPr>
            <a:endParaRPr lang="zh-CN" altLang="en-US" dirty="0"/>
          </a:p>
        </p:txBody>
      </p:sp>
    </p:spTree>
    <p:extLst>
      <p:ext uri="{BB962C8B-B14F-4D97-AF65-F5344CB8AC3E}">
        <p14:creationId xmlns:p14="http://schemas.microsoft.com/office/powerpoint/2010/main" val="131765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5</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pic>
        <p:nvPicPr>
          <p:cNvPr id="4" name="图片 3">
            <a:extLst>
              <a:ext uri="{FF2B5EF4-FFF2-40B4-BE49-F238E27FC236}">
                <a16:creationId xmlns:a16="http://schemas.microsoft.com/office/drawing/2014/main" id="{8D35D5D3-8B70-4BE3-8C60-90B922BD776D}"/>
              </a:ext>
            </a:extLst>
          </p:cNvPr>
          <p:cNvPicPr>
            <a:picLocks noChangeAspect="1"/>
          </p:cNvPicPr>
          <p:nvPr/>
        </p:nvPicPr>
        <p:blipFill>
          <a:blip r:embed="rId2"/>
          <a:stretch>
            <a:fillRect/>
          </a:stretch>
        </p:blipFill>
        <p:spPr>
          <a:xfrm>
            <a:off x="744785" y="1574758"/>
            <a:ext cx="8380520" cy="4291521"/>
          </a:xfrm>
          <a:prstGeom prst="rect">
            <a:avLst/>
          </a:prstGeom>
        </p:spPr>
      </p:pic>
      <p:sp>
        <p:nvSpPr>
          <p:cNvPr id="3" name="文本框 2"/>
          <p:cNvSpPr txBox="1"/>
          <p:nvPr/>
        </p:nvSpPr>
        <p:spPr>
          <a:xfrm>
            <a:off x="9468196" y="2626822"/>
            <a:ext cx="2000932" cy="646331"/>
          </a:xfrm>
          <a:prstGeom prst="rect">
            <a:avLst/>
          </a:prstGeom>
          <a:noFill/>
        </p:spPr>
        <p:txBody>
          <a:bodyPr wrap="square" rtlCol="0">
            <a:spAutoFit/>
          </a:bodyPr>
          <a:lstStyle/>
          <a:p>
            <a:r>
              <a:rPr lang="zh-CN" altLang="en-US" dirty="0" smtClean="0"/>
              <a:t>卷积中常见池化操作</a:t>
            </a:r>
            <a:endParaRPr lang="zh-CN" altLang="en-US" dirty="0"/>
          </a:p>
        </p:txBody>
      </p:sp>
    </p:spTree>
    <p:extLst>
      <p:ext uri="{BB962C8B-B14F-4D97-AF65-F5344CB8AC3E}">
        <p14:creationId xmlns:p14="http://schemas.microsoft.com/office/powerpoint/2010/main" val="4560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B3C15B-2D6C-432B-AB3C-360AA43540D5}"/>
              </a:ext>
            </a:extLst>
          </p:cNvPr>
          <p:cNvPicPr>
            <a:picLocks noChangeAspect="1"/>
          </p:cNvPicPr>
          <p:nvPr/>
        </p:nvPicPr>
        <p:blipFill>
          <a:blip r:embed="rId2"/>
          <a:stretch>
            <a:fillRect/>
          </a:stretch>
        </p:blipFill>
        <p:spPr>
          <a:xfrm>
            <a:off x="2307930" y="1463774"/>
            <a:ext cx="8113893" cy="4922758"/>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6</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sp>
        <p:nvSpPr>
          <p:cNvPr id="5" name="文本框 4">
            <a:extLst>
              <a:ext uri="{FF2B5EF4-FFF2-40B4-BE49-F238E27FC236}">
                <a16:creationId xmlns:a16="http://schemas.microsoft.com/office/drawing/2014/main" id="{73856889-6309-4FA9-BE5F-9410274068B6}"/>
              </a:ext>
            </a:extLst>
          </p:cNvPr>
          <p:cNvSpPr txBox="1"/>
          <p:nvPr/>
        </p:nvSpPr>
        <p:spPr>
          <a:xfrm>
            <a:off x="772923" y="1195120"/>
            <a:ext cx="5175682" cy="369332"/>
          </a:xfrm>
          <a:prstGeom prst="rect">
            <a:avLst/>
          </a:prstGeom>
          <a:noFill/>
        </p:spPr>
        <p:txBody>
          <a:bodyPr wrap="square" rtlCol="0">
            <a:spAutoFit/>
          </a:bodyPr>
          <a:lstStyle/>
          <a:p>
            <a:r>
              <a:rPr lang="zh-CN" altLang="en-US" dirty="0"/>
              <a:t>平均池化的局限性</a:t>
            </a:r>
          </a:p>
        </p:txBody>
      </p:sp>
    </p:spTree>
    <p:extLst>
      <p:ext uri="{BB962C8B-B14F-4D97-AF65-F5344CB8AC3E}">
        <p14:creationId xmlns:p14="http://schemas.microsoft.com/office/powerpoint/2010/main" val="418752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7</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grpSp>
        <p:nvGrpSpPr>
          <p:cNvPr id="10" name="组合 9"/>
          <p:cNvGrpSpPr/>
          <p:nvPr/>
        </p:nvGrpSpPr>
        <p:grpSpPr>
          <a:xfrm>
            <a:off x="1770213" y="3144259"/>
            <a:ext cx="4012800" cy="443388"/>
            <a:chOff x="168675" y="4324350"/>
            <a:chExt cx="4012800" cy="443388"/>
          </a:xfrm>
        </p:grpSpPr>
        <mc:AlternateContent xmlns:mc="http://schemas.openxmlformats.org/markup-compatibility/2006" xmlns:a14="http://schemas.microsoft.com/office/drawing/2010/main">
          <mc:Choice Requires="a14">
            <p:sp>
              <p:nvSpPr>
                <p:cNvPr id="5" name="文本框 4"/>
                <p:cNvSpPr txBox="1"/>
                <p:nvPr/>
              </p:nvSpPr>
              <p:spPr>
                <a:xfrm>
                  <a:off x="1821350" y="4400522"/>
                  <a:ext cx="870687" cy="3672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limLow>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821350" y="4400522"/>
                  <a:ext cx="870687" cy="367216"/>
                </a:xfrm>
                <a:prstGeom prst="rect">
                  <a:avLst/>
                </a:prstGeom>
                <a:blipFill>
                  <a:blip r:embed="rId2"/>
                  <a:stretch>
                    <a:fillRect l="-2797" r="-9091" b="-1639"/>
                  </a:stretch>
                </a:blipFill>
              </p:spPr>
              <p:txBody>
                <a:bodyPr/>
                <a:lstStyle/>
                <a:p>
                  <a:r>
                    <a:rPr lang="zh-CN" altLang="en-US">
                      <a:noFill/>
                    </a:rPr>
                    <a:t> </a:t>
                  </a:r>
                </a:p>
              </p:txBody>
            </p:sp>
          </mc:Fallback>
        </mc:AlternateContent>
        <p:sp>
          <p:nvSpPr>
            <p:cNvPr id="9" name="文本框 8"/>
            <p:cNvSpPr txBox="1"/>
            <p:nvPr/>
          </p:nvSpPr>
          <p:spPr>
            <a:xfrm>
              <a:off x="168675" y="4324350"/>
              <a:ext cx="4012800" cy="369332"/>
            </a:xfrm>
            <a:prstGeom prst="rect">
              <a:avLst/>
            </a:prstGeom>
            <a:noFill/>
          </p:spPr>
          <p:txBody>
            <a:bodyPr wrap="square" rtlCol="0">
              <a:spAutoFit/>
            </a:bodyPr>
            <a:lstStyle/>
            <a:p>
              <a:r>
                <a:rPr lang="zh-CN" altLang="en-US" dirty="0" smtClean="0"/>
                <a:t>最大池化：</a:t>
              </a:r>
              <a:endParaRPr lang="en-US" altLang="zh-CN" dirty="0" smtClean="0"/>
            </a:p>
          </p:txBody>
        </p:sp>
      </p:grpSp>
      <p:grpSp>
        <p:nvGrpSpPr>
          <p:cNvPr id="12" name="组合 11"/>
          <p:cNvGrpSpPr/>
          <p:nvPr/>
        </p:nvGrpSpPr>
        <p:grpSpPr>
          <a:xfrm>
            <a:off x="1756324" y="3611288"/>
            <a:ext cx="3603225" cy="756233"/>
            <a:chOff x="168675" y="4300045"/>
            <a:chExt cx="3603225" cy="756233"/>
          </a:xfrm>
        </p:grpSpPr>
        <mc:AlternateContent xmlns:mc="http://schemas.openxmlformats.org/markup-compatibility/2006" xmlns:a14="http://schemas.microsoft.com/office/drawing/2010/main">
          <mc:Choice Requires="a14">
            <p:sp>
              <p:nvSpPr>
                <p:cNvPr id="8" name="文本框 7"/>
                <p:cNvSpPr txBox="1"/>
                <p:nvPr/>
              </p:nvSpPr>
              <p:spPr>
                <a:xfrm>
                  <a:off x="1791309" y="4300045"/>
                  <a:ext cx="78149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en-US" altLang="zh-CN" b="0" i="1" smtClean="0">
                                <a:latin typeface="Cambria Math" panose="02040503050406030204" pitchFamily="18" charset="0"/>
                              </a:rPr>
                              <m:t>1</m:t>
                            </m:r>
                          </m:sub>
                          <m:sup>
                            <m:r>
                              <a:rPr lang="pt-BR" altLang="zh-CN" i="1" smtClean="0">
                                <a:latin typeface="Cambria Math" panose="02040503050406030204" pitchFamily="18" charset="0"/>
                              </a:rPr>
                              <m:t>𝑛</m:t>
                            </m:r>
                          </m:sup>
                          <m:e>
                            <m:f>
                              <m:fPr>
                                <m:ctrlPr>
                                  <a:rPr lang="pt-BR"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791309" y="4300045"/>
                  <a:ext cx="781496" cy="756233"/>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p:cNvSpPr txBox="1"/>
            <p:nvPr/>
          </p:nvSpPr>
          <p:spPr>
            <a:xfrm>
              <a:off x="168675" y="4493496"/>
              <a:ext cx="3603225" cy="369332"/>
            </a:xfrm>
            <a:prstGeom prst="rect">
              <a:avLst/>
            </a:prstGeom>
            <a:noFill/>
          </p:spPr>
          <p:txBody>
            <a:bodyPr wrap="square" rtlCol="0">
              <a:spAutoFit/>
            </a:bodyPr>
            <a:lstStyle/>
            <a:p>
              <a:r>
                <a:rPr lang="zh-CN" altLang="en-US" dirty="0" smtClean="0"/>
                <a:t>平均池化：</a:t>
              </a:r>
              <a:endParaRPr lang="zh-CN" altLang="en-US" dirty="0"/>
            </a:p>
          </p:txBody>
        </p:sp>
      </p:grpSp>
      <p:grpSp>
        <p:nvGrpSpPr>
          <p:cNvPr id="14" name="组合 13"/>
          <p:cNvGrpSpPr/>
          <p:nvPr/>
        </p:nvGrpSpPr>
        <p:grpSpPr>
          <a:xfrm>
            <a:off x="1756324" y="4573983"/>
            <a:ext cx="3705225" cy="756233"/>
            <a:chOff x="352425" y="4642979"/>
            <a:chExt cx="3705225" cy="756233"/>
          </a:xfrm>
        </p:grpSpPr>
        <mc:AlternateContent xmlns:mc="http://schemas.openxmlformats.org/markup-compatibility/2006" xmlns:a14="http://schemas.microsoft.com/office/drawing/2010/main">
          <mc:Choice Requires="a14">
            <p:sp>
              <p:nvSpPr>
                <p:cNvPr id="4" name="文本框 3"/>
                <p:cNvSpPr txBox="1"/>
                <p:nvPr/>
              </p:nvSpPr>
              <p:spPr>
                <a:xfrm>
                  <a:off x="1975059" y="4642979"/>
                  <a:ext cx="141436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en-US" altLang="zh-CN" b="0" i="1" smtClean="0">
                                <a:latin typeface="Cambria Math" panose="02040503050406030204" pitchFamily="18" charset="0"/>
                              </a:rPr>
                              <m:t>1</m:t>
                            </m:r>
                          </m:sub>
                          <m:sup>
                            <m:r>
                              <a:rPr lang="pt-BR" altLang="zh-CN" i="1" smtClean="0">
                                <a:latin typeface="Cambria Math" panose="02040503050406030204" pitchFamily="18" charset="0"/>
                              </a:rPr>
                              <m:t>𝑛</m:t>
                            </m:r>
                          </m:sup>
                          <m:e>
                            <m:r>
                              <a:rPr lang="zh-CN" altLang="pt-BR"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975059" y="4642979"/>
                  <a:ext cx="1414362" cy="756233"/>
                </a:xfrm>
                <a:prstGeom prst="rect">
                  <a:avLst/>
                </a:prstGeom>
                <a:blipFill>
                  <a:blip r:embed="rId4"/>
                  <a:stretch>
                    <a:fillRect/>
                  </a:stretch>
                </a:blipFill>
              </p:spPr>
              <p:txBody>
                <a:bodyPr/>
                <a:lstStyle/>
                <a:p>
                  <a:r>
                    <a:rPr lang="zh-CN" altLang="en-US">
                      <a:noFill/>
                    </a:rPr>
                    <a:t> </a:t>
                  </a:r>
                </a:p>
              </p:txBody>
            </p:sp>
          </mc:Fallback>
        </mc:AlternateContent>
        <p:sp>
          <p:nvSpPr>
            <p:cNvPr id="13" name="文本框 12"/>
            <p:cNvSpPr txBox="1"/>
            <p:nvPr/>
          </p:nvSpPr>
          <p:spPr>
            <a:xfrm>
              <a:off x="352425" y="4871612"/>
              <a:ext cx="3705225" cy="369332"/>
            </a:xfrm>
            <a:prstGeom prst="rect">
              <a:avLst/>
            </a:prstGeom>
            <a:noFill/>
          </p:spPr>
          <p:txBody>
            <a:bodyPr wrap="square" rtlCol="0">
              <a:spAutoFit/>
            </a:bodyPr>
            <a:lstStyle/>
            <a:p>
              <a:r>
                <a:rPr lang="zh-CN" altLang="en-US" dirty="0" smtClean="0"/>
                <a:t>注意力池化：</a:t>
              </a:r>
              <a:endParaRPr lang="zh-CN" altLang="en-US" dirty="0"/>
            </a:p>
          </p:txBody>
        </p:sp>
      </p:grpSp>
      <p:grpSp>
        <p:nvGrpSpPr>
          <p:cNvPr id="15" name="组合 14"/>
          <p:cNvGrpSpPr/>
          <p:nvPr/>
        </p:nvGrpSpPr>
        <p:grpSpPr>
          <a:xfrm>
            <a:off x="1297780" y="5612683"/>
            <a:ext cx="6436827" cy="369332"/>
            <a:chOff x="352425" y="4220258"/>
            <a:chExt cx="6436827" cy="369332"/>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3489081-2493-44AE-8AD7-207596DD9157}"/>
                    </a:ext>
                  </a:extLst>
                </p:cNvPr>
                <p:cNvSpPr txBox="1"/>
                <p:nvPr/>
              </p:nvSpPr>
              <p:spPr>
                <a:xfrm>
                  <a:off x="2243136" y="4220258"/>
                  <a:ext cx="4546116" cy="335541"/>
                </a:xfrm>
                <a:prstGeom prst="rect">
                  <a:avLst/>
                </a:prstGeom>
                <a:noFill/>
              </p:spPr>
              <p:txBody>
                <a:bodyPr wrap="none" lIns="0" tIns="0" rIns="0" bIns="0" rtlCol="0">
                  <a:spAutoFit/>
                </a:bodyPr>
                <a:lstStyle/>
                <a:p>
                  <a14:m>
                    <m:oMath xmlns:m="http://schemas.openxmlformats.org/officeDocument/2006/math">
                      <m:sSup>
                        <m:sSupPr>
                          <m:ctrlPr>
                            <a:rPr lang="pt-BR" altLang="zh-CN" i="1" smtClean="0">
                              <a:latin typeface="Cambria Math" panose="02040503050406030204" pitchFamily="18" charset="0"/>
                            </a:rPr>
                          </m:ctrlPr>
                        </m:sSupPr>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sup>
                          <m:d>
                            <m:dPr>
                              <m:ctrlPr>
                                <a:rPr lang="pt-BR" altLang="zh-CN"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up>
                      </m:sSup>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pt-BR" altLang="zh-CN" i="1" smtClean="0">
                              <a:latin typeface="Cambria Math" panose="02040503050406030204" pitchFamily="18" charset="0"/>
                            </a:rPr>
                            <m:t>0</m:t>
                          </m:r>
                        </m:sub>
                        <m:sup>
                          <m:r>
                            <a:rPr lang="pt-BR" altLang="zh-CN" i="1" smtClean="0">
                              <a:latin typeface="Cambria Math" panose="02040503050406030204" pitchFamily="18" charset="0"/>
                            </a:rPr>
                            <m:t>𝑛</m:t>
                          </m:r>
                        </m:sup>
                        <m:e>
                          <m:sSup>
                            <m:sSupPr>
                              <m:ctrlPr>
                                <a:rPr lang="pt-BR" altLang="zh-CN" i="1" smtClean="0">
                                  <a:latin typeface="Cambria Math" panose="02040503050406030204" pitchFamily="18" charset="0"/>
                                </a:rPr>
                              </m:ctrlPr>
                            </m:sSupPr>
                            <m:e>
                              <m:r>
                                <a:rPr lang="pt-BR" altLang="zh-CN" i="1" smtClean="0">
                                  <a:latin typeface="Cambria Math" panose="02040503050406030204" pitchFamily="18" charset="0"/>
                                </a:rPr>
                                <m:t>𝑎</m:t>
                              </m:r>
                            </m:e>
                            <m:sup>
                              <m:r>
                                <a:rPr lang="en-US" altLang="zh-CN" b="0" i="1" smtClean="0">
                                  <a:latin typeface="Cambria Math" panose="02040503050406030204" pitchFamily="18" charset="0"/>
                                </a:rPr>
                                <m:t>(</m:t>
                              </m:r>
                              <m:r>
                                <a:rPr lang="pt-BR" altLang="zh-CN" i="1" smtClean="0">
                                  <a:latin typeface="Cambria Math" panose="02040503050406030204" pitchFamily="18" charset="0"/>
                                </a:rPr>
                                <m:t>𝑘</m:t>
                              </m:r>
                              <m:r>
                                <a:rPr lang="en-US" altLang="zh-CN" b="0" i="1" smtClean="0">
                                  <a:latin typeface="Cambria Math" panose="02040503050406030204" pitchFamily="18" charset="0"/>
                                </a:rPr>
                                <m:t>)</m:t>
                              </m:r>
                            </m:sup>
                          </m:sSup>
                          <m:d>
                            <m:dPr>
                              <m:ctrlPr>
                                <a:rPr lang="pt-BR" altLang="zh-CN" i="1">
                                  <a:latin typeface="Cambria Math" panose="02040503050406030204" pitchFamily="18" charset="0"/>
                                </a:rPr>
                              </m:ctrlPr>
                            </m:dPr>
                            <m:e>
                              <m:sSup>
                                <m:sSupPr>
                                  <m:ctrlPr>
                                    <a:rPr lang="pt-BR" altLang="zh-CN" i="1" smtClean="0">
                                      <a:latin typeface="Cambria Math" panose="02040503050406030204" pitchFamily="18" charset="0"/>
                                    </a:rPr>
                                  </m:ctrlPr>
                                </m:sSupPr>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pt-BR"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p>
                            </m:e>
                          </m:d>
                          <m:sSup>
                            <m:sSupPr>
                              <m:ctrlPr>
                                <a:rPr lang="pt-BR" altLang="zh-CN" i="1">
                                  <a:latin typeface="Cambria Math" panose="02040503050406030204" pitchFamily="18" charset="0"/>
                                </a:rPr>
                              </m:ctrlPr>
                            </m:sSupPr>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sup>
                              <m:d>
                                <m:dPr>
                                  <m:ctrlPr>
                                    <a:rPr lang="pt-BR" altLang="zh-CN"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en-US" altLang="zh-CN" b="0" i="1" smtClean="0">
                              <a:latin typeface="Cambria Math" panose="02040503050406030204" pitchFamily="18" charset="0"/>
                            </a:rPr>
                            <m:t>    </m:t>
                          </m:r>
                        </m:e>
                      </m:nary>
                    </m:oMath>
                  </a14:m>
                  <a:r>
                    <a:rPr lang="en-US" altLang="zh-CN" dirty="0"/>
                    <a:t>,</a:t>
                  </a:r>
                  <a14:m>
                    <m:oMath xmlns:m="http://schemas.openxmlformats.org/officeDocument/2006/math">
                      <m:r>
                        <a:rPr lang="zh-CN" altLang="en-US" i="1" smtClean="0">
                          <a:latin typeface="Cambria Math" panose="02040503050406030204" pitchFamily="18" charset="0"/>
                        </a:rPr>
                        <m:t>𝑣</m:t>
                      </m:r>
                      <m:sSup>
                        <m:sSupPr>
                          <m:ctrlPr>
                            <a:rPr lang="zh-CN" altLang="en-US" i="1">
                              <a:latin typeface="Cambria Math" panose="02040503050406030204" pitchFamily="18" charset="0"/>
                            </a:rPr>
                          </m:ctrlPr>
                        </m:sSupPr>
                        <m:e>
                          <m:r>
                            <a:rPr lang="zh-CN" altLang="en-US" i="0">
                              <a:latin typeface="Cambria Math" panose="02040503050406030204" pitchFamily="18" charset="0"/>
                            </a:rPr>
                            <m:t>ⅈ</m:t>
                          </m:r>
                        </m:e>
                        <m:sup>
                          <m:d>
                            <m:dPr>
                              <m:ctrlPr>
                                <a:rPr lang="zh-CN" altLang="en-US" i="1">
                                  <a:latin typeface="Cambria Math" panose="02040503050406030204" pitchFamily="18" charset="0"/>
                                </a:rPr>
                              </m:ctrlPr>
                            </m:dPr>
                            <m:e>
                              <m:r>
                                <a:rPr lang="en-US" altLang="zh-CN" b="0" i="1" smtClean="0">
                                  <a:latin typeface="Cambria Math" panose="02040503050406030204" pitchFamily="18" charset="0"/>
                                </a:rPr>
                                <m:t>0</m:t>
                              </m:r>
                            </m:e>
                          </m:d>
                        </m:sup>
                      </m:sSup>
                      <m:r>
                        <a:rPr lang="en-US" altLang="zh-CN" b="0" i="1"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a:latin typeface="Cambria Math" panose="02040503050406030204" pitchFamily="18" charset="0"/>
                            </a:rPr>
                            <m:t>𝑣</m:t>
                          </m:r>
                        </m:e>
                        <m:sub>
                          <m:r>
                            <a:rPr lang="zh-CN" altLang="en-US" i="1" dirty="0">
                              <a:latin typeface="Cambria Math" panose="02040503050406030204" pitchFamily="18" charset="0"/>
                            </a:rPr>
                            <m:t>𝑖</m:t>
                          </m:r>
                        </m:sub>
                      </m:sSub>
                    </m:oMath>
                  </a14:m>
                  <a:endParaRPr lang="zh-CN" altLang="en-US" dirty="0"/>
                </a:p>
              </p:txBody>
            </p:sp>
          </mc:Choice>
          <mc:Fallback xmlns="">
            <p:sp>
              <p:nvSpPr>
                <p:cNvPr id="16" name="文本框 15">
                  <a:extLst>
                    <a:ext uri="{FF2B5EF4-FFF2-40B4-BE49-F238E27FC236}">
                      <a16:creationId xmlns:a16="http://schemas.microsoft.com/office/drawing/2014/main" id="{83489081-2493-44AE-8AD7-207596DD9157}"/>
                    </a:ext>
                  </a:extLst>
                </p:cNvPr>
                <p:cNvSpPr txBox="1">
                  <a:spLocks noRot="1" noChangeAspect="1" noMove="1" noResize="1" noEditPoints="1" noAdjustHandles="1" noChangeArrowheads="1" noChangeShapeType="1" noTextEdit="1"/>
                </p:cNvSpPr>
                <p:nvPr/>
              </p:nvSpPr>
              <p:spPr>
                <a:xfrm>
                  <a:off x="2243136" y="4220258"/>
                  <a:ext cx="4546116" cy="335541"/>
                </a:xfrm>
                <a:prstGeom prst="rect">
                  <a:avLst/>
                </a:prstGeom>
                <a:blipFill>
                  <a:blip r:embed="rId5"/>
                  <a:stretch>
                    <a:fillRect l="-1340" t="-132727" r="-268" b="-214545"/>
                  </a:stretch>
                </a:blipFill>
              </p:spPr>
              <p:txBody>
                <a:bodyPr/>
                <a:lstStyle/>
                <a:p>
                  <a:r>
                    <a:rPr lang="zh-CN" altLang="en-US">
                      <a:noFill/>
                    </a:rPr>
                    <a:t> </a:t>
                  </a:r>
                </a:p>
              </p:txBody>
            </p:sp>
          </mc:Fallback>
        </mc:AlternateContent>
        <p:sp>
          <p:nvSpPr>
            <p:cNvPr id="17" name="文本框 16"/>
            <p:cNvSpPr txBox="1"/>
            <p:nvPr/>
          </p:nvSpPr>
          <p:spPr>
            <a:xfrm>
              <a:off x="352425" y="4220258"/>
              <a:ext cx="2502624" cy="369332"/>
            </a:xfrm>
            <a:prstGeom prst="rect">
              <a:avLst/>
            </a:prstGeom>
            <a:noFill/>
          </p:spPr>
          <p:txBody>
            <a:bodyPr wrap="square" rtlCol="0">
              <a:spAutoFit/>
            </a:bodyPr>
            <a:lstStyle/>
            <a:p>
              <a:r>
                <a:rPr lang="zh-CN" altLang="en-US" dirty="0" smtClean="0"/>
                <a:t>层次注意力池化：</a:t>
              </a:r>
              <a:endParaRPr lang="zh-CN" altLang="en-US" dirty="0"/>
            </a:p>
          </p:txBody>
        </p:sp>
      </p:grpSp>
      <p:sp>
        <p:nvSpPr>
          <p:cNvPr id="18" name="文本框 17"/>
          <p:cNvSpPr txBox="1"/>
          <p:nvPr/>
        </p:nvSpPr>
        <p:spPr>
          <a:xfrm>
            <a:off x="400001" y="1339241"/>
            <a:ext cx="6753225" cy="461665"/>
          </a:xfrm>
          <a:prstGeom prst="rect">
            <a:avLst/>
          </a:prstGeom>
          <a:noFill/>
        </p:spPr>
        <p:txBody>
          <a:bodyPr wrap="square" rtlCol="0">
            <a:spAutoFit/>
          </a:bodyPr>
          <a:lstStyle/>
          <a:p>
            <a:r>
              <a:rPr lang="zh-CN" altLang="en-US" sz="2400" b="1" dirty="0" smtClean="0"/>
              <a:t>注意力池化（查询项：</a:t>
            </a:r>
            <a:r>
              <a:rPr lang="en-US" altLang="zh-CN" sz="2400" b="1" dirty="0" smtClean="0"/>
              <a:t>q</a:t>
            </a:r>
            <a:r>
              <a:rPr lang="zh-CN" altLang="en-US" sz="2400" b="1" dirty="0" smtClean="0"/>
              <a:t>，键项：</a:t>
            </a:r>
            <a:r>
              <a:rPr lang="en-US" altLang="zh-CN" sz="2400" b="1" dirty="0" smtClean="0"/>
              <a:t>k</a:t>
            </a:r>
            <a:r>
              <a:rPr lang="zh-CN" altLang="en-US" sz="2400" b="1" dirty="0" smtClean="0"/>
              <a:t>，值项：</a:t>
            </a:r>
            <a:r>
              <a:rPr lang="en-US" altLang="zh-CN" sz="2400" b="1" dirty="0" smtClean="0"/>
              <a:t>v</a:t>
            </a:r>
            <a:r>
              <a:rPr lang="zh-CN" altLang="en-US" sz="2400" b="1" dirty="0" smtClean="0"/>
              <a:t>）</a:t>
            </a:r>
            <a:endParaRPr lang="zh-CN" altLang="en-US" sz="2400" b="1" dirty="0"/>
          </a:p>
        </p:txBody>
      </p:sp>
      <p:sp>
        <p:nvSpPr>
          <p:cNvPr id="19" name="文本框 18"/>
          <p:cNvSpPr txBox="1"/>
          <p:nvPr/>
        </p:nvSpPr>
        <p:spPr>
          <a:xfrm>
            <a:off x="1096719" y="1919302"/>
            <a:ext cx="6838950" cy="873957"/>
          </a:xfrm>
          <a:prstGeom prst="rect">
            <a:avLst/>
          </a:prstGeom>
          <a:noFill/>
        </p:spPr>
        <p:txBody>
          <a:bodyPr wrap="square" rtlCol="0">
            <a:spAutoFit/>
          </a:bodyPr>
          <a:lstStyle/>
          <a:p>
            <a:pPr>
              <a:lnSpc>
                <a:spcPct val="150000"/>
              </a:lnSpc>
            </a:pPr>
            <a:r>
              <a:rPr lang="zh-CN" altLang="en-US" dirty="0" smtClean="0"/>
              <a:t>注意力机制是一种对输入（键项和值项）分配偏好的通用池化方法。</a:t>
            </a:r>
            <a:endParaRPr lang="en-US" altLang="zh-CN" dirty="0" smtClean="0"/>
          </a:p>
          <a:p>
            <a:pPr>
              <a:lnSpc>
                <a:spcPct val="150000"/>
              </a:lnSpc>
            </a:pPr>
            <a:r>
              <a:rPr lang="zh-CN" altLang="en-US" dirty="0" smtClean="0"/>
              <a:t>通用池化：注意力机制通常是含参数的，但也可以是非参数模型。</a:t>
            </a:r>
            <a:endParaRPr lang="zh-CN" altLang="en-US" dirty="0"/>
          </a:p>
        </p:txBody>
      </p:sp>
      <p:grpSp>
        <p:nvGrpSpPr>
          <p:cNvPr id="28" name="组合 27"/>
          <p:cNvGrpSpPr/>
          <p:nvPr/>
        </p:nvGrpSpPr>
        <p:grpSpPr>
          <a:xfrm>
            <a:off x="7435688" y="3338351"/>
            <a:ext cx="3954140" cy="2274332"/>
            <a:chOff x="1379860" y="2093317"/>
            <a:chExt cx="6399788" cy="3305215"/>
          </a:xfrm>
        </p:grpSpPr>
        <p:pic>
          <p:nvPicPr>
            <p:cNvPr id="29" name="图片 28">
              <a:extLst>
                <a:ext uri="{FF2B5EF4-FFF2-40B4-BE49-F238E27FC236}">
                  <a16:creationId xmlns:a16="http://schemas.microsoft.com/office/drawing/2014/main" id="{2593240D-3728-4022-82FE-D4513D123B75}"/>
                </a:ext>
              </a:extLst>
            </p:cNvPr>
            <p:cNvPicPr>
              <a:picLocks noChangeAspect="1"/>
            </p:cNvPicPr>
            <p:nvPr/>
          </p:nvPicPr>
          <p:blipFill rotWithShape="1">
            <a:blip r:embed="rId6">
              <a:extLst>
                <a:ext uri="{28A0092B-C50C-407E-A947-70E740481C1C}">
                  <a14:useLocalDpi xmlns:a14="http://schemas.microsoft.com/office/drawing/2010/main" val="0"/>
                </a:ext>
              </a:extLst>
            </a:blip>
            <a:srcRect t="8032" b="15057"/>
            <a:stretch/>
          </p:blipFill>
          <p:spPr>
            <a:xfrm>
              <a:off x="1379860" y="2093317"/>
              <a:ext cx="5096127" cy="540000"/>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5533B32-4482-4AE3-B355-C5903F8294D7}"/>
                    </a:ext>
                  </a:extLst>
                </p:cNvPr>
                <p:cNvSpPr txBox="1"/>
                <p:nvPr/>
              </p:nvSpPr>
              <p:spPr>
                <a:xfrm>
                  <a:off x="7391400" y="3429000"/>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𝒒</m:t>
                        </m:r>
                      </m:oMath>
                    </m:oMathPara>
                  </a14:m>
                  <a:endParaRPr lang="zh-CN" altLang="en-US" b="1" dirty="0"/>
                </a:p>
              </p:txBody>
            </p:sp>
          </mc:Choice>
          <mc:Fallback xmlns="">
            <p:sp>
              <p:nvSpPr>
                <p:cNvPr id="30" name="文本框 29">
                  <a:extLst>
                    <a:ext uri="{FF2B5EF4-FFF2-40B4-BE49-F238E27FC236}">
                      <a16:creationId xmlns:a16="http://schemas.microsoft.com/office/drawing/2014/main" id="{35533B32-4482-4AE3-B355-C5903F8294D7}"/>
                    </a:ext>
                  </a:extLst>
                </p:cNvPr>
                <p:cNvSpPr txBox="1">
                  <a:spLocks noRot="1" noChangeAspect="1" noMove="1" noResize="1" noEditPoints="1" noAdjustHandles="1" noChangeArrowheads="1" noChangeShapeType="1" noTextEdit="1"/>
                </p:cNvSpPr>
                <p:nvPr/>
              </p:nvSpPr>
              <p:spPr>
                <a:xfrm>
                  <a:off x="7391400" y="3429000"/>
                  <a:ext cx="388248" cy="369332"/>
                </a:xfrm>
                <a:prstGeom prst="rect">
                  <a:avLst/>
                </a:prstGeom>
                <a:blipFill>
                  <a:blip r:embed="rId7"/>
                  <a:stretch>
                    <a:fillRect r="-33333" b="-5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C2F92E5-7267-4C8E-8367-17151F6CA699}"/>
                    </a:ext>
                  </a:extLst>
                </p:cNvPr>
                <p:cNvSpPr txBox="1"/>
                <p:nvPr/>
              </p:nvSpPr>
              <p:spPr>
                <a:xfrm>
                  <a:off x="3733800" y="5029200"/>
                  <a:ext cx="391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𝒂</m:t>
                        </m:r>
                      </m:oMath>
                    </m:oMathPara>
                  </a14:m>
                  <a:endParaRPr lang="zh-CN" altLang="en-US" b="1" dirty="0"/>
                </a:p>
              </p:txBody>
            </p:sp>
          </mc:Choice>
          <mc:Fallback xmlns="">
            <p:sp>
              <p:nvSpPr>
                <p:cNvPr id="31" name="文本框 30">
                  <a:extLst>
                    <a:ext uri="{FF2B5EF4-FFF2-40B4-BE49-F238E27FC236}">
                      <a16:creationId xmlns:a16="http://schemas.microsoft.com/office/drawing/2014/main" id="{EC2F92E5-7267-4C8E-8367-17151F6CA699}"/>
                    </a:ext>
                  </a:extLst>
                </p:cNvPr>
                <p:cNvSpPr txBox="1">
                  <a:spLocks noRot="1" noChangeAspect="1" noMove="1" noResize="1" noEditPoints="1" noAdjustHandles="1" noChangeArrowheads="1" noChangeShapeType="1" noTextEdit="1"/>
                </p:cNvSpPr>
                <p:nvPr/>
              </p:nvSpPr>
              <p:spPr>
                <a:xfrm>
                  <a:off x="3733800" y="5029200"/>
                  <a:ext cx="391453" cy="369332"/>
                </a:xfrm>
                <a:prstGeom prst="rect">
                  <a:avLst/>
                </a:prstGeom>
                <a:blipFill>
                  <a:blip r:embed="rId8"/>
                  <a:stretch>
                    <a:fillRect r="-22500" b="-28571"/>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88B1DE82-5B45-4DD2-A51A-3D873E028134}"/>
                </a:ext>
              </a:extLst>
            </p:cNvPr>
            <p:cNvCxnSpPr>
              <a:cxnSpLocks/>
              <a:endCxn id="31" idx="0"/>
            </p:cNvCxnSpPr>
            <p:nvPr/>
          </p:nvCxnSpPr>
          <p:spPr>
            <a:xfrm>
              <a:off x="3929527" y="2819400"/>
              <a:ext cx="0" cy="2209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B1AF51B-E9B1-4B5A-A87F-60B9C58BE931}"/>
                </a:ext>
              </a:extLst>
            </p:cNvPr>
            <p:cNvCxnSpPr>
              <a:cxnSpLocks/>
              <a:stCxn id="30" idx="1"/>
            </p:cNvCxnSpPr>
            <p:nvPr/>
          </p:nvCxnSpPr>
          <p:spPr>
            <a:xfrm flipH="1">
              <a:off x="3927924" y="3613666"/>
              <a:ext cx="3463476" cy="0"/>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C5D8A7-6AF1-4E0B-966C-6FCE4F0F4330}"/>
                </a:ext>
              </a:extLst>
            </p:cNvPr>
            <p:cNvCxnSpPr/>
            <p:nvPr/>
          </p:nvCxnSpPr>
          <p:spPr>
            <a:xfrm>
              <a:off x="1447800" y="2819400"/>
              <a:ext cx="502818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643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72540" y="1205356"/>
            <a:ext cx="10796588" cy="4864939"/>
          </a:xfrm>
          <a:prstGeom prst="rect">
            <a:avLst/>
          </a:prstGeom>
        </p:spPr>
      </p:pic>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8</a:t>
            </a:fld>
            <a:r>
              <a:rPr lang="zh-CN" altLang="en-US"/>
              <a:t> 页</a:t>
            </a:r>
            <a:endParaRPr lang="zh-CN" altLang="en-US" dirty="0"/>
          </a:p>
        </p:txBody>
      </p:sp>
      <p:sp>
        <p:nvSpPr>
          <p:cNvPr id="22" name="文本占位符 21"/>
          <p:cNvSpPr>
            <a:spLocks noGrp="1"/>
          </p:cNvSpPr>
          <p:nvPr>
            <p:ph type="body" sz="quarter" idx="10"/>
          </p:nvPr>
        </p:nvSpPr>
        <p:spPr>
          <a:xfrm>
            <a:off x="1621701" y="739001"/>
            <a:ext cx="3188423" cy="249299"/>
          </a:xfrm>
        </p:spPr>
        <p:txBody>
          <a:bodyPr/>
          <a:lstStyle/>
          <a:p>
            <a:r>
              <a:rPr lang="en-US" altLang="zh-CN"/>
              <a:t>1 </a:t>
            </a:r>
            <a:r>
              <a:rPr lang="zh-CN" altLang="en-US"/>
              <a:t>注意力与池化</a:t>
            </a:r>
            <a:endParaRPr lang="en-US" altLang="zh-CN" dirty="0"/>
          </a:p>
        </p:txBody>
      </p:sp>
      <p:sp>
        <p:nvSpPr>
          <p:cNvPr id="7" name="页脚占位符 2">
            <a:extLst>
              <a:ext uri="{FF2B5EF4-FFF2-40B4-BE49-F238E27FC236}">
                <a16:creationId xmlns:a16="http://schemas.microsoft.com/office/drawing/2014/main" id="{ECA6FE53-2C85-42FE-AEF8-28EC85A7504D}"/>
              </a:ext>
            </a:extLst>
          </p:cNvPr>
          <p:cNvSpPr>
            <a:spLocks noGrp="1"/>
          </p:cNvSpPr>
          <p:nvPr>
            <p:ph type="ftr" sz="quarter" idx="3"/>
          </p:nvPr>
        </p:nvSpPr>
        <p:spPr>
          <a:xfrm>
            <a:off x="10529888" y="6487210"/>
            <a:ext cx="1091287" cy="123111"/>
          </a:xfrm>
          <a:prstGeom prst="rect">
            <a:avLst/>
          </a:prstGeom>
        </p:spPr>
        <p:txBody>
          <a:bodyPr/>
          <a:lstStyle/>
          <a:p>
            <a:r>
              <a:rPr lang="zh-CN" altLang="en-US" dirty="0"/>
              <a:t>扶伤济世，敬德修业</a:t>
            </a:r>
          </a:p>
        </p:txBody>
      </p:sp>
    </p:spTree>
    <p:extLst>
      <p:ext uri="{BB962C8B-B14F-4D97-AF65-F5344CB8AC3E}">
        <p14:creationId xmlns:p14="http://schemas.microsoft.com/office/powerpoint/2010/main" val="239124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9</a:t>
            </a:fld>
            <a:r>
              <a:rPr lang="zh-CN" altLang="en-US"/>
              <a:t> 页</a:t>
            </a:r>
            <a:endParaRPr lang="zh-CN" altLang="en-US" dirty="0"/>
          </a:p>
        </p:txBody>
      </p:sp>
      <p:sp>
        <p:nvSpPr>
          <p:cNvPr id="4" name="文本占位符 3"/>
          <p:cNvSpPr>
            <a:spLocks noGrp="1"/>
          </p:cNvSpPr>
          <p:nvPr>
            <p:ph type="body" sz="quarter" idx="10"/>
          </p:nvPr>
        </p:nvSpPr>
        <p:spPr/>
        <p:txBody>
          <a:bodyPr/>
          <a:lstStyle/>
          <a:p>
            <a:r>
              <a:rPr lang="en-US" altLang="zh-CN" dirty="0"/>
              <a:t>2 </a:t>
            </a:r>
            <a:r>
              <a:rPr lang="zh-CN" altLang="en-US" dirty="0" smtClean="0"/>
              <a:t>为什么要有注意力 </a:t>
            </a:r>
            <a:endParaRPr lang="en-US" altLang="zh-CN" dirty="0">
              <a:cs typeface="+mn-ea"/>
              <a:sym typeface="+mn-lt"/>
            </a:endParaRPr>
          </a:p>
        </p:txBody>
      </p:sp>
      <p:sp>
        <p:nvSpPr>
          <p:cNvPr id="5" name="页脚占位符 3">
            <a:extLst>
              <a:ext uri="{FF2B5EF4-FFF2-40B4-BE49-F238E27FC236}">
                <a16:creationId xmlns:a16="http://schemas.microsoft.com/office/drawing/2014/main" id="{09436AF5-7C99-460B-A5AB-EF4B5ED9BD11}"/>
              </a:ext>
            </a:extLst>
          </p:cNvPr>
          <p:cNvSpPr>
            <a:spLocks noGrp="1"/>
          </p:cNvSpPr>
          <p:nvPr>
            <p:ph type="ftr" sz="quarter" idx="3"/>
          </p:nvPr>
        </p:nvSpPr>
        <p:spPr>
          <a:xfrm>
            <a:off x="10529888" y="6487210"/>
            <a:ext cx="1091287" cy="123111"/>
          </a:xfrm>
        </p:spPr>
        <p:txBody>
          <a:bodyPr/>
          <a:lstStyle/>
          <a:p>
            <a:r>
              <a:rPr lang="zh-CN" altLang="en-US" dirty="0"/>
              <a:t>扶伤济世，敬德修业</a:t>
            </a:r>
          </a:p>
        </p:txBody>
      </p:sp>
      <p:pic>
        <p:nvPicPr>
          <p:cNvPr id="3" name="图片 2">
            <a:extLst>
              <a:ext uri="{FF2B5EF4-FFF2-40B4-BE49-F238E27FC236}">
                <a16:creationId xmlns:a16="http://schemas.microsoft.com/office/drawing/2014/main" id="{DC2A199F-8833-4030-A0C0-0E991DE51159}"/>
              </a:ext>
            </a:extLst>
          </p:cNvPr>
          <p:cNvPicPr>
            <a:picLocks noChangeAspect="1"/>
          </p:cNvPicPr>
          <p:nvPr/>
        </p:nvPicPr>
        <p:blipFill rotWithShape="1">
          <a:blip r:embed="rId2"/>
          <a:srcRect l="2896" t="14411" r="3118" b="8986"/>
          <a:stretch/>
        </p:blipFill>
        <p:spPr>
          <a:xfrm>
            <a:off x="976544" y="1244229"/>
            <a:ext cx="8114190" cy="4874770"/>
          </a:xfrm>
          <a:prstGeom prst="rect">
            <a:avLst/>
          </a:prstGeom>
        </p:spPr>
      </p:pic>
    </p:spTree>
    <p:extLst>
      <p:ext uri="{BB962C8B-B14F-4D97-AF65-F5344CB8AC3E}">
        <p14:creationId xmlns:p14="http://schemas.microsoft.com/office/powerpoint/2010/main" val="333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9113</TotalTime>
  <Words>1813</Words>
  <Application>Microsoft Office PowerPoint</Application>
  <PresentationFormat>宽屏</PresentationFormat>
  <Paragraphs>233</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时尚中黑简体</vt:lpstr>
      <vt:lpstr>宋体</vt:lpstr>
      <vt:lpstr>微软雅黑</vt:lpstr>
      <vt:lpstr>Arial</vt:lpstr>
      <vt:lpstr>Broadway</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Bobbie Lee</dc:creator>
  <cp:lastModifiedBy>志强张</cp:lastModifiedBy>
  <cp:revision>310</cp:revision>
  <dcterms:created xsi:type="dcterms:W3CDTF">2016-10-21T05:28:12Z</dcterms:created>
  <dcterms:modified xsi:type="dcterms:W3CDTF">2020-09-06T02:34:51Z</dcterms:modified>
</cp:coreProperties>
</file>